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Starzy 3" charset="1" panose="02000500000000000000"/>
      <p:regular r:id="rId41"/>
    </p:embeddedFont>
    <p:embeddedFont>
      <p:font typeface="Glacial Indifference" charset="1" panose="00000000000000000000"/>
      <p:regular r:id="rId42"/>
    </p:embeddedFont>
    <p:embeddedFont>
      <p:font typeface="Glacial Indifference Bold" charset="1" panose="00000800000000000000"/>
      <p:regular r:id="rId43"/>
    </p:embeddedFont>
    <p:embeddedFont>
      <p:font typeface="Yeseva One" charset="1" panose="000005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fonts/font46.fntdata" Type="http://schemas.openxmlformats.org/officeDocument/2006/relationships/font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54" Target="notesSlides/notesSlide11.xml" Type="http://schemas.openxmlformats.org/officeDocument/2006/relationships/notesSlide"/><Relationship Id="rId55" Target="notesSlides/notesSlide12.xml" Type="http://schemas.openxmlformats.org/officeDocument/2006/relationships/notesSlide"/><Relationship Id="rId56" Target="notesSlides/notesSlide13.xml" Type="http://schemas.openxmlformats.org/officeDocument/2006/relationships/notesSlide"/><Relationship Id="rId57" Target="notesSlides/notesSlide14.xml" Type="http://schemas.openxmlformats.org/officeDocument/2006/relationships/notesSlide"/><Relationship Id="rId58" Target="notesSlides/notesSlide15.xml" Type="http://schemas.openxmlformats.org/officeDocument/2006/relationships/notesSlide"/><Relationship Id="rId59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אז שלום לכולם, </a:t>
            </a:r>
          </a:p>
          <a:p>
            <a:r>
              <a:rPr lang="en-US"/>
              <a:t>היום אני ותום הולכים להציג לכם את העבודה שלנו שהובילה אותנו למקום הרביעי בתחרות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הרעיון השלישי היה לקנקט אותם בשכבה האחרונה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רעיון נוסף ונחמד היה לנסות להשתמש בתגים שהיוזרים נתנו לסרטים. </a:t>
            </a:r>
          </a:p>
          <a:p>
            <a:r>
              <a:rPr lang="en-US"/>
              <a:t/>
            </a:r>
          </a:p>
          <a:p>
            <a:r>
              <a:rPr lang="en-US"/>
              <a:t>סהכ היה לנו 66 אלף תגיים יחודיים ולאחר ניקיון קיבלנו 60 אלף תגים יחודים אותם העברנו דרך  SentenceTransformer model</a:t>
            </a:r>
          </a:p>
          <a:p>
            <a:r>
              <a:rPr lang="en-US"/>
              <a:t/>
            </a:r>
          </a:p>
          <a:p>
            <a:r>
              <a:rPr lang="en-US"/>
              <a:t>לאחר מכן ביצענו k-means וחילקנו ל40 קלסטרים.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Cluster 1: Superheroes and Mythology</a:t>
            </a:r>
          </a:p>
          <a:p>
            <a:r>
              <a:rPr lang="en-US"/>
              <a:t>Examples: "batman," "merlin," "dark fantasy."</a:t>
            </a:r>
          </a:p>
          <a:p>
            <a:r>
              <a:rPr lang="en-US"/>
              <a:t/>
            </a:r>
          </a:p>
          <a:p>
            <a:r>
              <a:rPr lang="en-US"/>
              <a:t>Cluster 2: Fashion and Style</a:t>
            </a:r>
          </a:p>
          <a:p>
            <a:r>
              <a:rPr lang="en-US"/>
              <a:t>Examples: "suit," "80's fashion," "robotic exoskeleton."</a:t>
            </a:r>
          </a:p>
          <a:p>
            <a:r>
              <a:rPr lang="en-US"/>
              <a:t/>
            </a:r>
          </a:p>
          <a:p>
            <a:r>
              <a:rPr lang="en-US"/>
              <a:t>Cluster 3: Filmmakers and Creators</a:t>
            </a:r>
          </a:p>
          <a:p>
            <a:r>
              <a:rPr lang="en-US"/>
              <a:t>Examples: "nolan," "wes craven," "han zimmer."</a:t>
            </a:r>
          </a:p>
          <a:p>
            <a:r>
              <a:rPr lang="en-US"/>
              <a:t/>
            </a:r>
          </a:p>
          <a:p>
            <a:r>
              <a:rPr lang="en-US"/>
              <a:t>Cluster 4: Animation and Visuals</a:t>
            </a:r>
          </a:p>
          <a:p>
            <a:r>
              <a:rPr lang="en-US"/>
              <a:t>Examples: "disney animated feature," "robotics," "visually stunning."</a:t>
            </a:r>
          </a:p>
          <a:p>
            <a:r>
              <a:rPr lang="en-US"/>
              <a:t>Cluster 5: War and Espionage</a:t>
            </a:r>
          </a:p>
          <a:p>
            <a:r>
              <a:rPr lang="en-US"/>
              <a:t>Examples: "vietnam war," "aviation," "spy team."</a:t>
            </a:r>
          </a:p>
          <a:p>
            <a:r>
              <a:rPr lang="en-US"/>
              <a:t>Cluster 10: Feminism and Gender</a:t>
            </a:r>
          </a:p>
          <a:p>
            <a:r>
              <a:rPr lang="en-US"/>
              <a:t>Examples: "girl power," "femme fatale," "strong woman."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רעיון נוסף ונחמד היה לנסות להשתמש בתגים שהיוזרים נתנו לסרטים. </a:t>
            </a:r>
          </a:p>
          <a:p>
            <a:r>
              <a:rPr lang="en-US"/>
              <a:t/>
            </a:r>
          </a:p>
          <a:p>
            <a:r>
              <a:rPr lang="en-US"/>
              <a:t>סהכ היה לנו 66 אלף תגיים יחודיים ולאחר ניקיון קיבלנו 60 אלף תגים יחודים אותם העברנו דרך  SentenceTransformer model</a:t>
            </a:r>
          </a:p>
          <a:p>
            <a:r>
              <a:rPr lang="en-US"/>
              <a:t/>
            </a:r>
          </a:p>
          <a:p>
            <a:r>
              <a:rPr lang="en-US"/>
              <a:t>לאחר מכן ביצענו k-means וחילקנו ל40 קלסטרים.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Cluster 1: Superheroes and Mythology</a:t>
            </a:r>
          </a:p>
          <a:p>
            <a:r>
              <a:rPr lang="en-US"/>
              <a:t>Examples: "batman," "merlin," "dark fantasy."</a:t>
            </a:r>
          </a:p>
          <a:p>
            <a:r>
              <a:rPr lang="en-US"/>
              <a:t/>
            </a:r>
          </a:p>
          <a:p>
            <a:r>
              <a:rPr lang="en-US"/>
              <a:t>Cluster 2: Fashion and Style</a:t>
            </a:r>
          </a:p>
          <a:p>
            <a:r>
              <a:rPr lang="en-US"/>
              <a:t>Examples: "suit," "80's fashion," "robotic exoskeleton."</a:t>
            </a:r>
          </a:p>
          <a:p>
            <a:r>
              <a:rPr lang="en-US"/>
              <a:t/>
            </a:r>
          </a:p>
          <a:p>
            <a:r>
              <a:rPr lang="en-US"/>
              <a:t>Cluster 3: Filmmakers and Creators</a:t>
            </a:r>
          </a:p>
          <a:p>
            <a:r>
              <a:rPr lang="en-US"/>
              <a:t>Examples: "nolan," "wes craven," "han zimmer."</a:t>
            </a:r>
          </a:p>
          <a:p>
            <a:r>
              <a:rPr lang="en-US"/>
              <a:t/>
            </a:r>
          </a:p>
          <a:p>
            <a:r>
              <a:rPr lang="en-US"/>
              <a:t>Cluster 4: Animation and Visuals</a:t>
            </a:r>
          </a:p>
          <a:p>
            <a:r>
              <a:rPr lang="en-US"/>
              <a:t>Examples: "disney animated feature," "robotics," "visually stunning."</a:t>
            </a:r>
          </a:p>
          <a:p>
            <a:r>
              <a:rPr lang="en-US"/>
              <a:t>Cluster 5: War and Espionage</a:t>
            </a:r>
          </a:p>
          <a:p>
            <a:r>
              <a:rPr lang="en-US"/>
              <a:t>Examples: "vietnam war," "aviation," "spy team."</a:t>
            </a:r>
          </a:p>
          <a:p>
            <a:r>
              <a:rPr lang="en-US"/>
              <a:t>Cluster 10: Feminism and Gender</a:t>
            </a:r>
          </a:p>
          <a:p>
            <a:r>
              <a:rPr lang="en-US"/>
              <a:t>Examples: "girl power," "femme fatale," "strong woman."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רעיון נוסף ונחמד היה לנסות להשתמש בתגים שהיוזרים נתנו לסרטים. </a:t>
            </a:r>
          </a:p>
          <a:p>
            <a:r>
              <a:rPr lang="en-US"/>
              <a:t/>
            </a:r>
          </a:p>
          <a:p>
            <a:r>
              <a:rPr lang="en-US"/>
              <a:t>סהכ היה לנו 66 אלף תגיים יחודיים ולאחר ניקיון קיבלנו 60 אלף תגים יחודים אותם העברנו דרך  SentenceTransformer model</a:t>
            </a:r>
          </a:p>
          <a:p>
            <a:r>
              <a:rPr lang="en-US"/>
              <a:t/>
            </a:r>
          </a:p>
          <a:p>
            <a:r>
              <a:rPr lang="en-US"/>
              <a:t>לאחר מכן ביצענו k-means וחילקנו ל40 קלסטרים.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Cluster 1: Superheroes and Mythology</a:t>
            </a:r>
          </a:p>
          <a:p>
            <a:r>
              <a:rPr lang="en-US"/>
              <a:t>Examples: "batman," "merlin," "dark fantasy."</a:t>
            </a:r>
          </a:p>
          <a:p>
            <a:r>
              <a:rPr lang="en-US"/>
              <a:t/>
            </a:r>
          </a:p>
          <a:p>
            <a:r>
              <a:rPr lang="en-US"/>
              <a:t>Cluster 2: Fashion and Style</a:t>
            </a:r>
          </a:p>
          <a:p>
            <a:r>
              <a:rPr lang="en-US"/>
              <a:t>Examples: "suit," "80's fashion," "robotic exoskeleton."</a:t>
            </a:r>
          </a:p>
          <a:p>
            <a:r>
              <a:rPr lang="en-US"/>
              <a:t/>
            </a:r>
          </a:p>
          <a:p>
            <a:r>
              <a:rPr lang="en-US"/>
              <a:t>Cluster 3: Filmmakers and Creators</a:t>
            </a:r>
          </a:p>
          <a:p>
            <a:r>
              <a:rPr lang="en-US"/>
              <a:t>Examples: "nolan," "wes craven," "han zimmer."</a:t>
            </a:r>
          </a:p>
          <a:p>
            <a:r>
              <a:rPr lang="en-US"/>
              <a:t/>
            </a:r>
          </a:p>
          <a:p>
            <a:r>
              <a:rPr lang="en-US"/>
              <a:t>Cluster 4: Animation and Visuals</a:t>
            </a:r>
          </a:p>
          <a:p>
            <a:r>
              <a:rPr lang="en-US"/>
              <a:t>Examples: "disney animated feature," "robotics," "visually stunning."</a:t>
            </a:r>
          </a:p>
          <a:p>
            <a:r>
              <a:rPr lang="en-US"/>
              <a:t>Cluster 5: War and Espionage</a:t>
            </a:r>
          </a:p>
          <a:p>
            <a:r>
              <a:rPr lang="en-US"/>
              <a:t>Examples: "vietnam war," "aviation," "spy team."</a:t>
            </a:r>
          </a:p>
          <a:p>
            <a:r>
              <a:rPr lang="en-US"/>
              <a:t>Cluster 10: Feminism and Gender</a:t>
            </a:r>
          </a:p>
          <a:p>
            <a:r>
              <a:rPr lang="en-US"/>
              <a:t>Examples: "girl power," "femme fatale," "strong woman."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רעיון נוסף ונחמד היה לנסות להשתמש בתגים שהיוזרים נתנו לסרטים. </a:t>
            </a:r>
          </a:p>
          <a:p>
            <a:r>
              <a:rPr lang="en-US"/>
              <a:t/>
            </a:r>
          </a:p>
          <a:p>
            <a:r>
              <a:rPr lang="en-US"/>
              <a:t>סהכ היה לנו 66 אלף תגיים יחודיים ולאחר ניקיון קיבלנו 60 אלף תגים יחודים אותם העברנו דרך  SentenceTransformer model</a:t>
            </a:r>
          </a:p>
          <a:p>
            <a:r>
              <a:rPr lang="en-US"/>
              <a:t/>
            </a:r>
          </a:p>
          <a:p>
            <a:r>
              <a:rPr lang="en-US"/>
              <a:t>לאחר מכן ביצענו k-means וחילקנו ל40 קלסטרים.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Cluster 1: Superheroes and Mythology</a:t>
            </a:r>
          </a:p>
          <a:p>
            <a:r>
              <a:rPr lang="en-US"/>
              <a:t>Examples: "batman," "merlin," "dark fantasy."</a:t>
            </a:r>
          </a:p>
          <a:p>
            <a:r>
              <a:rPr lang="en-US"/>
              <a:t/>
            </a:r>
          </a:p>
          <a:p>
            <a:r>
              <a:rPr lang="en-US"/>
              <a:t>Cluster 2: Fashion and Style</a:t>
            </a:r>
          </a:p>
          <a:p>
            <a:r>
              <a:rPr lang="en-US"/>
              <a:t>Examples: "suit," "80's fashion," "robotic exoskeleton."</a:t>
            </a:r>
          </a:p>
          <a:p>
            <a:r>
              <a:rPr lang="en-US"/>
              <a:t/>
            </a:r>
          </a:p>
          <a:p>
            <a:r>
              <a:rPr lang="en-US"/>
              <a:t>Cluster 3: Filmmakers and Creators</a:t>
            </a:r>
          </a:p>
          <a:p>
            <a:r>
              <a:rPr lang="en-US"/>
              <a:t>Examples: "nolan," "wes craven," "han zimmer."</a:t>
            </a:r>
          </a:p>
          <a:p>
            <a:r>
              <a:rPr lang="en-US"/>
              <a:t/>
            </a:r>
          </a:p>
          <a:p>
            <a:r>
              <a:rPr lang="en-US"/>
              <a:t>Cluster 4: Animation and Visuals</a:t>
            </a:r>
          </a:p>
          <a:p>
            <a:r>
              <a:rPr lang="en-US"/>
              <a:t>Examples: "disney animated feature," "robotics," "visually stunning."</a:t>
            </a:r>
          </a:p>
          <a:p>
            <a:r>
              <a:rPr lang="en-US"/>
              <a:t>Cluster 5: War and Espionage</a:t>
            </a:r>
          </a:p>
          <a:p>
            <a:r>
              <a:rPr lang="en-US"/>
              <a:t>Examples: "vietnam war," "aviation," "spy team."</a:t>
            </a:r>
          </a:p>
          <a:p>
            <a:r>
              <a:rPr lang="en-US"/>
              <a:t>Cluster 10: Feminism and Gender</a:t>
            </a:r>
          </a:p>
          <a:p>
            <a:r>
              <a:rPr lang="en-US"/>
              <a:t>Examples: "girl power," "femme fatale," "strong woman."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Problem: Uneven User Interactions</a:t>
            </a:r>
          </a:p>
          <a:p>
            <a:r>
              <a:rPr lang="en-US"/>
              <a:t>Observation: Some users had a disproportionately high number of interactions, while others had very few.</a:t>
            </a:r>
          </a:p>
          <a:p>
            <a:r>
              <a:rPr lang="en-US"/>
              <a:t>This imbalance skewed the dataset and led to certain users dominating the training process.</a:t>
            </a:r>
          </a:p>
          <a:p>
            <a:r>
              <a:rPr lang="en-US"/>
              <a:t/>
            </a:r>
          </a:p>
          <a:p>
            <a:r>
              <a:rPr lang="en-US"/>
              <a:t>880 ו 20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Problem: Uneven User Interactions</a:t>
            </a:r>
          </a:p>
          <a:p>
            <a:r>
              <a:rPr lang="en-US"/>
              <a:t>Observation: Some users had a disproportionately high number of interactions, while others had very few.</a:t>
            </a:r>
          </a:p>
          <a:p>
            <a:r>
              <a:rPr lang="en-US"/>
              <a:t>This imbalance skewed the dataset and led to certain users dominating the training process.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את הרעיון הזה תום קרא וניסינו לממש אותו </a:t>
            </a:r>
          </a:p>
          <a:p>
            <a:r>
              <a:rPr lang="en-US"/>
              <a:t/>
            </a:r>
          </a:p>
          <a:p>
            <a:r>
              <a:rPr lang="en-US"/>
              <a:t>מה הרעיון כולל </a:t>
            </a:r>
          </a:p>
          <a:p>
            <a:r>
              <a:rPr lang="en-US"/>
              <a:t>ֿ</a:t>
            </a:r>
          </a:p>
          <a:p>
            <a:r>
              <a:rPr lang="en-US"/>
              <a:t>בשלב הראשון אימנו את המודל הכי טוב שלנו על כל הדאטה המתויג</a:t>
            </a:r>
          </a:p>
          <a:p>
            <a:r>
              <a:rPr lang="en-US"/>
              <a:t/>
            </a:r>
          </a:p>
          <a:p>
            <a:r>
              <a:rPr lang="en-US"/>
              <a:t>בשלב השני לקחנו את הדאטה הלא מתוייגת ותייגנו אותו בעזרת המודל משלב 1</a:t>
            </a:r>
          </a:p>
          <a:p>
            <a:r>
              <a:rPr lang="en-US"/>
              <a:t/>
            </a:r>
          </a:p>
          <a:p>
            <a:r>
              <a:rPr lang="en-US"/>
              <a:t>בשלב השלישי לקחנו את כל הדאטה המתוייג המקורי + הדאטה שתוייג בשלב 2 ואימנו את המודל מחדש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אז תתרווחו בכיסא, אנחנו מקווים שתהנו ושנוכל גם קצת לחדש לכם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נוכל לחלק את אסטרטגית העבודה שלנו ל4 חלקים:</a:t>
            </a:r>
          </a:p>
          <a:p>
            <a:r>
              <a:rPr lang="en-US"/>
              <a:t>בשלב הראשון ביצענו אקספלורציה במטרה להבין את הדאטה ולגלות תבניות / דפוסים מעניינים שיוכלו לשמש אותנו </a:t>
            </a:r>
          </a:p>
          <a:p>
            <a:r>
              <a:rPr lang="en-US"/>
              <a:t/>
            </a:r>
          </a:p>
          <a:p>
            <a:r>
              <a:rPr lang="en-US"/>
              <a:t>בשלב השני בחרנו במודל נאו אמ אף,</a:t>
            </a:r>
          </a:p>
          <a:p>
            <a:r>
              <a:rPr lang="en-US"/>
              <a:t>ולאחר שמימשנו את המודל המקורי, התחלנו להלביש עליו שינויים שונים שתכף תום יסביר לכם עליהם. </a:t>
            </a:r>
          </a:p>
          <a:p>
            <a:r>
              <a:rPr lang="en-US"/>
              <a:t/>
            </a:r>
          </a:p>
          <a:p>
            <a:r>
              <a:rPr lang="en-US"/>
              <a:t>וכמובן השלב האחרון הוא ביצע של הרבה ניסויים ואיוולואציות.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מתוך כל היוזרים, יש 100 וקצת יוזרים שבמידה ונתנו דירוג לסרט הוא היה קבוע </a:t>
            </a:r>
          </a:p>
          <a:p>
            <a:r>
              <a:rPr lang="en-US"/>
              <a:t/>
            </a:r>
          </a:p>
          <a:p>
            <a:r>
              <a:rPr lang="en-US"/>
              <a:t>סה״כ ה100 יוזרים הללו סיפקו </a:t>
            </a:r>
          </a:p>
          <a:p>
            <a:r>
              <a:rPr lang="en-US"/>
              <a:t>10,000 דירוגים </a:t>
            </a:r>
          </a:p>
          <a:p>
            <a:r>
              <a:rPr lang="en-US"/>
              <a:t/>
            </a:r>
          </a:p>
          <a:p>
            <a:r>
              <a:rPr lang="en-US"/>
              <a:t>כאשר בחנו את הנושא הג׳נרים וחשוב לזכור שלכל סרט היה הרבה פעמים יותר מגאנר אחד, גילינו כי קומבינציה של הגאנצרים יש השפעה על ממוצע הדירוגים שניתן.</a:t>
            </a:r>
          </a:p>
          <a:p>
            <a:r>
              <a:rPr lang="en-US"/>
              <a:t>לדוגמא סרטים עם השילוב שלרומנטיקה ומותחן הממוצע היה 4.5 </a:t>
            </a:r>
          </a:p>
          <a:p>
            <a:r>
              <a:rPr lang="en-US"/>
              <a:t/>
            </a:r>
          </a:p>
          <a:p>
            <a:r>
              <a:rPr lang="en-US"/>
              <a:t>אבל הקומבינציה של </a:t>
            </a:r>
          </a:p>
          <a:p>
            <a:r>
              <a:rPr lang="en-US"/>
              <a:t>רומנטיקה, מותחן, פנטזיה ודרמה הוביל לממוצע של 2.5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אז כדי להקל על תהליך הלמידה של המודל ולנצל את כל הדאטה שעמד לרשותנו החלטנו לאמן יוזר ואייטם אימבדינגס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אז כדי ללמוד את האימבדינגס השתמשנו בשיטה שלמדנו בכיתה ובחנו אותה ב-2 דרכים:</a:t>
            </a:r>
          </a:p>
          <a:p>
            <a:r>
              <a:rPr lang="en-US"/>
              <a:t/>
            </a:r>
          </a:p>
          <a:p>
            <a:r>
              <a:rPr lang="en-US"/>
              <a:t>1. בדרך הראשונה התייחסנו לכל אינטקרציה שהיוזר קיים כחיובית, בין אם הוא דירג או רק צפה. ויתר הסרטים התייחסנו כאינטרקציה שלילית -כמו בכיתה </a:t>
            </a:r>
          </a:p>
          <a:p>
            <a:r>
              <a:rPr lang="en-US"/>
              <a:t/>
            </a:r>
          </a:p>
          <a:p>
            <a:r>
              <a:rPr lang="en-US"/>
              <a:t>2. בדרך השנייה התייחסנו לכל סרט שהיוזר דירג כאינטרקציה חיובית וכל יתר הסרטים נפצו או לא נצפו כשליליים. </a:t>
            </a:r>
          </a:p>
          <a:p>
            <a:r>
              <a:rPr lang="en-US"/>
              <a:t/>
            </a:r>
          </a:p>
          <a:p>
            <a:r>
              <a:rPr lang="en-US"/>
              <a:t>השיטה השנייה הניבה תוצאות טובות יותר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Strengths:</a:t>
            </a:r>
          </a:p>
          <a:p>
            <a:r>
              <a:rPr lang="en-US"/>
              <a:t>1- Generalizes matrix factorization under a flexible neural framework.</a:t>
            </a:r>
          </a:p>
          <a:p>
            <a:r>
              <a:rPr lang="en-US"/>
              <a:t>2- Leverages deeper layers for better recommendation performance.</a:t>
            </a:r>
          </a:p>
          <a:p>
            <a:r>
              <a:rPr lang="en-US"/>
              <a:t/>
            </a:r>
          </a:p>
          <a:p>
            <a:r>
              <a:rPr lang="en-US"/>
              <a:t>3- Proven to outperform state-of-the-art methods on real-world datasets.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GMF: Models linear user-item interactions.</a:t>
            </a:r>
          </a:p>
          <a:p>
            <a:r>
              <a:rPr lang="en-US"/>
              <a:t/>
            </a:r>
          </a:p>
          <a:p>
            <a:r>
              <a:rPr lang="en-US"/>
              <a:t>MLP: Captures complex, non-linear relationships.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הגענו לחלק האחרון </a:t>
            </a:r>
          </a:p>
          <a:p>
            <a:r>
              <a:rPr lang="en-US"/>
              <a:t>אחרי שראינו את כל הדברים שכן עבדו לנו טוב....נראה אם את הניסוים שעל פניו היו רעיונות טובות אבל כשלו.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אז הרעיון הראשון היה לשנות מעט את הארכיטקטורה של הneumf ולהוסיף את ווקטורי הג׳נרים במקומות שונים</a:t>
            </a:r>
          </a:p>
          <a:p>
            <a:r>
              <a:rPr lang="en-US"/>
              <a:t/>
            </a:r>
          </a:p>
          <a:p>
            <a:r>
              <a:rPr lang="en-US"/>
              <a:t>בצד שמאל נוכל לראות שניסינו לחבר אותם לפני הורדת המימד של mf </a:t>
            </a:r>
          </a:p>
          <a:p>
            <a:r>
              <a:rPr lang="en-US"/>
              <a:t/>
            </a:r>
          </a:p>
          <a:p>
            <a:r>
              <a:rPr lang="en-US"/>
              <a:t>בצד ימין תוכלו לראות שניסינו להוסיף אותם לאחר הורדת המימד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שמאלי: </a:t>
            </a:r>
          </a:p>
          <a:p>
            <a:r>
              <a:rPr lang="en-US"/>
              <a:t>לשרשר ליוזר סןג של פ׳יצר וקטור של הסרטים שהוא ראה </a:t>
            </a:r>
          </a:p>
          <a:p>
            <a:r>
              <a:rPr lang="en-US"/>
              <a:t>ולסרטים את one hot של ההזאנר </a:t>
            </a:r>
          </a:p>
          <a:p>
            <a:r>
              <a:rPr lang="en-US"/>
              <a:t/>
            </a:r>
          </a:p>
          <a:p>
            <a:r>
              <a:rPr lang="en-US"/>
              <a:t>כדי שהם יהיו באותו המימד העברנו דרך שכבה לינארית ורק לאחר מכן ביצענו את הכפל.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בצד הימיני ניתן לראות שהconcut התבצע לאחר העברת המימד ולא לפני.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8.png" Type="http://schemas.openxmlformats.org/officeDocument/2006/relationships/image"/><Relationship Id="rId4" Target="../media/image39.jpeg" Type="http://schemas.openxmlformats.org/officeDocument/2006/relationships/image"/><Relationship Id="rId5" Target="../media/VAGdgeEj-Fc.mp4" Type="http://schemas.openxmlformats.org/officeDocument/2006/relationships/video"/><Relationship Id="rId6" Target="../media/VAGdgeEj-Fc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jpeg" Type="http://schemas.openxmlformats.org/officeDocument/2006/relationships/image"/><Relationship Id="rId6" Target="../media/VAGdgfjogqg.mp4" Type="http://schemas.openxmlformats.org/officeDocument/2006/relationships/video"/><Relationship Id="rId7" Target="../media/VAGdgfjogqg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6.png" Type="http://schemas.openxmlformats.org/officeDocument/2006/relationships/image"/><Relationship Id="rId4" Target="../media/image47.gif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7404" y="4987410"/>
            <a:ext cx="5206242" cy="6071419"/>
          </a:xfrm>
          <a:custGeom>
            <a:avLst/>
            <a:gdLst/>
            <a:ahLst/>
            <a:cxnLst/>
            <a:rect r="r" b="b" t="t" l="l"/>
            <a:pathLst>
              <a:path h="6071419" w="5206242">
                <a:moveTo>
                  <a:pt x="0" y="0"/>
                </a:moveTo>
                <a:lnTo>
                  <a:pt x="5206242" y="0"/>
                </a:lnTo>
                <a:lnTo>
                  <a:pt x="5206242" y="6071420"/>
                </a:lnTo>
                <a:lnTo>
                  <a:pt x="0" y="607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4626" y="2829230"/>
            <a:ext cx="5205222" cy="8229600"/>
          </a:xfrm>
          <a:custGeom>
            <a:avLst/>
            <a:gdLst/>
            <a:ahLst/>
            <a:cxnLst/>
            <a:rect r="r" b="b" t="t" l="l"/>
            <a:pathLst>
              <a:path h="8229600" w="5205222">
                <a:moveTo>
                  <a:pt x="0" y="0"/>
                </a:moveTo>
                <a:lnTo>
                  <a:pt x="5205222" y="0"/>
                </a:lnTo>
                <a:lnTo>
                  <a:pt x="52052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0596" y="2390775"/>
            <a:ext cx="10726808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12F3D"/>
                </a:solidFill>
                <a:latin typeface="Starzy 3"/>
                <a:ea typeface="Starzy 3"/>
                <a:cs typeface="Starzy 3"/>
                <a:sym typeface="Starzy 3"/>
              </a:rPr>
              <a:t>Recommendation Systems</a:t>
            </a:r>
          </a:p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12F3D"/>
                </a:solidFill>
                <a:latin typeface="Starzy 3"/>
                <a:ea typeface="Starzy 3"/>
                <a:cs typeface="Starzy 3"/>
                <a:sym typeface="Starzy 3"/>
              </a:rPr>
              <a:t>Final Project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80596" y="5386726"/>
            <a:ext cx="10726808" cy="81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549">
                <a:solidFill>
                  <a:srgbClr val="ED6B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Ofri Hefetz &amp; Tom Sabag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44153"/>
            <a:ext cx="16792763" cy="693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9"/>
              </a:lnSpc>
            </a:pPr>
            <a:r>
              <a:rPr lang="en-US" sz="3799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</a:t>
            </a:r>
            <a:r>
              <a:rPr lang="en-US" sz="3799" b="true">
                <a:solidFill>
                  <a:srgbClr val="D549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initialize</a:t>
            </a:r>
            <a:r>
              <a:rPr lang="en-US" sz="3799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the NeuMF model, we pretrained item and user embeddings using collaborative filtering with a pairwise loss function. </a:t>
            </a:r>
          </a:p>
          <a:p>
            <a:pPr algn="l">
              <a:lnSpc>
                <a:spcPts val="7219"/>
              </a:lnSpc>
            </a:pPr>
          </a:p>
          <a:p>
            <a:pPr algn="l">
              <a:lnSpc>
                <a:spcPts val="7219"/>
              </a:lnSpc>
            </a:pPr>
            <a:r>
              <a:rPr lang="en-US" sz="3799" b="true">
                <a:solidFill>
                  <a:srgbClr val="D549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Specifically</a:t>
            </a:r>
            <a:r>
              <a:rPr lang="en-US" sz="3799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we used the Weighted Approximate-Rank Pairwise loss, which significantly outperformed the Bayesian Personalized Ranking loss in our experiments.</a:t>
            </a:r>
          </a:p>
          <a:p>
            <a:pPr algn="ctr">
              <a:lnSpc>
                <a:spcPts val="5699"/>
              </a:lnSpc>
            </a:pPr>
          </a:p>
          <a:p>
            <a:pPr algn="ctr">
              <a:lnSpc>
                <a:spcPts val="569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39038" y="7308533"/>
            <a:ext cx="16420262" cy="2883217"/>
            <a:chOff x="0" y="0"/>
            <a:chExt cx="21893683" cy="38442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958781" y="-95250"/>
              <a:ext cx="12934902" cy="376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Pretraining the embeddings optimized our model's weighted RMSE, improving it from 0.87 to 0.83.</a:t>
              </a:r>
            </a:p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0315"/>
              <a:ext cx="8667985" cy="259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Impact:</a:t>
              </a:r>
            </a:p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Super significant!!!</a:t>
              </a:r>
            </a:p>
            <a:p>
              <a:pPr algn="l">
                <a:lnSpc>
                  <a:spcPts val="52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81012"/>
            <a:ext cx="1583675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Pre-training Item and User Embeddings</a:t>
            </a:r>
          </a:p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63203"/>
            <a:ext cx="16420262" cy="484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3600">
                <a:solidFill>
                  <a:srgbClr val="DBEFE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initialize the NeuMF model, we pretrained item and user embeddings using collaborative filtering with a pairwise loss function. Specifically, we used the Weighted Approximate-Rank Pairwise loss, which significantly outperformed the Bayesian Personalized Ranking loss in our experiments.</a:t>
            </a: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46238" y="7308533"/>
            <a:ext cx="18580476" cy="2978467"/>
            <a:chOff x="0" y="0"/>
            <a:chExt cx="24773968" cy="39712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885190"/>
              <a:ext cx="24773968" cy="3086100"/>
              <a:chOff x="0" y="0"/>
              <a:chExt cx="4893623" cy="6096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93623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4893623">
                    <a:moveTo>
                      <a:pt x="203200" y="0"/>
                    </a:moveTo>
                    <a:lnTo>
                      <a:pt x="4690423" y="0"/>
                    </a:lnTo>
                    <a:lnTo>
                      <a:pt x="4893623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D6B5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-66675"/>
                <a:ext cx="4639623" cy="6762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0272482" y="-95250"/>
              <a:ext cx="12934902" cy="3768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4800"/>
                </a:lnSpc>
              </a:pP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Pretraining the embeddings optimized our model's weighted RMSE, improving it from 0.87 to 0.83.</a:t>
              </a:r>
            </a:p>
            <a:p>
              <a:pPr algn="l">
                <a:lnSpc>
                  <a:spcPts val="33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13701" y="1250315"/>
              <a:ext cx="8667985" cy="259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Impact:</a:t>
              </a:r>
            </a:p>
            <a:p>
              <a:pPr algn="l">
                <a:lnSpc>
                  <a:spcPts val="5250"/>
                </a:lnSpc>
              </a:pPr>
              <a:r>
                <a:rPr lang="en-US" sz="3500" b="true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Super significant!!!</a:t>
              </a:r>
            </a:p>
            <a:p>
              <a:pPr algn="l">
                <a:lnSpc>
                  <a:spcPts val="525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81012"/>
            <a:ext cx="1583675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Pre-training Item and User Embeddings</a:t>
            </a:r>
          </a:p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25751" y="0"/>
            <a:ext cx="8728241" cy="8797766"/>
          </a:xfrm>
          <a:custGeom>
            <a:avLst/>
            <a:gdLst/>
            <a:ahLst/>
            <a:cxnLst/>
            <a:rect r="r" b="b" t="t" l="l"/>
            <a:pathLst>
              <a:path h="8797766" w="8728241">
                <a:moveTo>
                  <a:pt x="0" y="0"/>
                </a:moveTo>
                <a:lnTo>
                  <a:pt x="8728241" y="0"/>
                </a:lnTo>
                <a:lnTo>
                  <a:pt x="8728241" y="8797766"/>
                </a:lnTo>
                <a:lnTo>
                  <a:pt x="0" y="879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188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05687" y="4585239"/>
            <a:ext cx="7853613" cy="184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Our Model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263" y="1510033"/>
            <a:ext cx="6013781" cy="5926308"/>
          </a:xfrm>
          <a:custGeom>
            <a:avLst/>
            <a:gdLst/>
            <a:ahLst/>
            <a:cxnLst/>
            <a:rect r="r" b="b" t="t" l="l"/>
            <a:pathLst>
              <a:path h="5926308" w="6013781">
                <a:moveTo>
                  <a:pt x="0" y="0"/>
                </a:moveTo>
                <a:lnTo>
                  <a:pt x="6013781" y="0"/>
                </a:lnTo>
                <a:lnTo>
                  <a:pt x="6013781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4391" y="312490"/>
            <a:ext cx="14084886" cy="153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NeuMF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2816" y="2323232"/>
            <a:ext cx="16642368" cy="310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"/>
              </a:lnSpc>
              <a:spcBef>
                <a:spcPct val="0"/>
              </a:spcBef>
            </a:pPr>
          </a:p>
          <a:p>
            <a:pPr algn="ctr">
              <a:lnSpc>
                <a:spcPts val="6224"/>
              </a:lnSpc>
              <a:spcBef>
                <a:spcPct val="0"/>
              </a:spcBef>
            </a:pPr>
            <a:r>
              <a:rPr lang="en-US" sz="4149" strike="noStrike" u="none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Replaces traditional matrix factorization with a neural architecture that learns arbitrary user-item interaction functions.</a:t>
            </a:r>
          </a:p>
          <a:p>
            <a:pPr algn="l">
              <a:lnSpc>
                <a:spcPts val="622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6224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22816" y="4751722"/>
            <a:ext cx="16795776" cy="5535278"/>
            <a:chOff x="0" y="0"/>
            <a:chExt cx="22394367" cy="738037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2394367" cy="7021048"/>
              <a:chOff x="0" y="0"/>
              <a:chExt cx="4423579" cy="13868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423579" cy="1386874"/>
              </a:xfrm>
              <a:custGeom>
                <a:avLst/>
                <a:gdLst/>
                <a:ahLst/>
                <a:cxnLst/>
                <a:rect r="r" b="b" t="t" l="l"/>
                <a:pathLst>
                  <a:path h="1386874" w="4423579">
                    <a:moveTo>
                      <a:pt x="0" y="0"/>
                    </a:moveTo>
                    <a:lnTo>
                      <a:pt x="4423579" y="0"/>
                    </a:lnTo>
                    <a:lnTo>
                      <a:pt x="4423579" y="1386874"/>
                    </a:lnTo>
                    <a:lnTo>
                      <a:pt x="0" y="1386874"/>
                    </a:lnTo>
                    <a:close/>
                  </a:path>
                </a:pathLst>
              </a:custGeom>
              <a:solidFill>
                <a:srgbClr val="FFFBF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4423579" cy="1453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81640" y="165881"/>
              <a:ext cx="21712727" cy="7214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6"/>
                </a:lnSpc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Key Features:</a:t>
              </a:r>
            </a:p>
            <a:p>
              <a:pPr algn="l" marL="906780" indent="-453390" lvl="1">
                <a:lnSpc>
                  <a:spcPts val="6216"/>
                </a:lnSpc>
                <a:buAutoNum type="arabicPeriod" startAt="1"/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</a:t>
              </a: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ombines Two Components:</a:t>
              </a:r>
            </a:p>
            <a:p>
              <a:pPr algn="l" marL="1813560" indent="-604520" lvl="2">
                <a:lnSpc>
                  <a:spcPts val="6216"/>
                </a:lnSpc>
                <a:buFont typeface="Arial"/>
                <a:buChar char="⚬"/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GMF</a:t>
              </a:r>
            </a:p>
            <a:p>
              <a:pPr algn="l" marL="1813560" indent="-604520" lvl="2">
                <a:lnSpc>
                  <a:spcPts val="6216"/>
                </a:lnSpc>
                <a:buFont typeface="Arial"/>
                <a:buChar char="⚬"/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MLP</a:t>
              </a:r>
            </a:p>
            <a:p>
              <a:pPr algn="l" marL="906780" indent="-453390" lvl="1">
                <a:lnSpc>
                  <a:spcPts val="6216"/>
                </a:lnSpc>
                <a:buAutoNum type="arabicPeriod" startAt="1"/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Fusion Layer:</a:t>
              </a:r>
            </a:p>
            <a:p>
              <a:pPr algn="l" marL="1813560" indent="-604520" lvl="2">
                <a:lnSpc>
                  <a:spcPts val="6216"/>
                </a:lnSpc>
                <a:buFont typeface="Arial"/>
                <a:buChar char="⚬"/>
              </a:pPr>
              <a:r>
                <a:rPr lang="en-US" sz="42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Merges outputs of GMF and MLP to generate predictions.</a:t>
              </a:r>
            </a:p>
            <a:p>
              <a:pPr algn="l">
                <a:lnSpc>
                  <a:spcPts val="6216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029" y="2806867"/>
            <a:ext cx="16484152" cy="287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9"/>
              </a:lnSpc>
            </a:pPr>
            <a:r>
              <a:rPr lang="en-US" sz="4299" b="true">
                <a:solidFill>
                  <a:srgbClr val="ED6B5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Metadata Integration:</a:t>
            </a:r>
          </a:p>
          <a:p>
            <a:pPr algn="l" marL="863601" indent="-431801" lvl="1">
              <a:lnSpc>
                <a:spcPts val="7600"/>
              </a:lnSpc>
              <a:buFont typeface="Arial"/>
              <a:buChar char="•"/>
            </a:pPr>
            <a:r>
              <a:rPr lang="en-US" sz="4000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user &amp; item </a:t>
            </a:r>
            <a:r>
              <a:rPr lang="en-US" b="true" sz="4000">
                <a:solidFill>
                  <a:srgbClr val="ED6B5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metadata</a:t>
            </a:r>
            <a:r>
              <a:rPr lang="en-US" b="true" sz="4000">
                <a:solidFill>
                  <a:srgbClr val="012F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4000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such as genres and release year </a:t>
            </a:r>
          </a:p>
          <a:p>
            <a:pPr algn="l" marL="863601" indent="-431801" lvl="1">
              <a:lnSpc>
                <a:spcPts val="7600"/>
              </a:lnSpc>
              <a:buFont typeface="Arial"/>
              <a:buChar char="•"/>
            </a:pPr>
            <a:r>
              <a:rPr lang="en-US" sz="4000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user &amp; item </a:t>
            </a:r>
            <a:r>
              <a:rPr lang="en-US" b="true" sz="4000">
                <a:solidFill>
                  <a:srgbClr val="E7614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statistics</a:t>
            </a:r>
            <a:r>
              <a:rPr lang="en-US" b="true" sz="4000">
                <a:solidFill>
                  <a:srgbClr val="ED6B5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4000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better personalization.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18389"/>
            <a:ext cx="15998522" cy="153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Improvements &amp; Customizations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44810" y="6567538"/>
            <a:ext cx="3082169" cy="4872994"/>
          </a:xfrm>
          <a:custGeom>
            <a:avLst/>
            <a:gdLst/>
            <a:ahLst/>
            <a:cxnLst/>
            <a:rect r="r" b="b" t="t" l="l"/>
            <a:pathLst>
              <a:path h="4872994" w="3082169">
                <a:moveTo>
                  <a:pt x="0" y="0"/>
                </a:moveTo>
                <a:lnTo>
                  <a:pt x="3082169" y="0"/>
                </a:lnTo>
                <a:lnTo>
                  <a:pt x="3082169" y="4872994"/>
                </a:lnTo>
                <a:lnTo>
                  <a:pt x="0" y="4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694"/>
            <a:ext cx="18104007" cy="10477694"/>
          </a:xfrm>
          <a:custGeom>
            <a:avLst/>
            <a:gdLst/>
            <a:ahLst/>
            <a:cxnLst/>
            <a:rect r="r" b="b" t="t" l="l"/>
            <a:pathLst>
              <a:path h="10477694" w="18104007">
                <a:moveTo>
                  <a:pt x="0" y="0"/>
                </a:moveTo>
                <a:lnTo>
                  <a:pt x="18104007" y="0"/>
                </a:lnTo>
                <a:lnTo>
                  <a:pt x="18104007" y="10477694"/>
                </a:lnTo>
                <a:lnTo>
                  <a:pt x="0" y="1047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01831" y="4647380"/>
            <a:ext cx="10266696" cy="184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Loss Functions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263" y="1510033"/>
            <a:ext cx="6013781" cy="5926308"/>
          </a:xfrm>
          <a:custGeom>
            <a:avLst/>
            <a:gdLst/>
            <a:ahLst/>
            <a:cxnLst/>
            <a:rect r="r" b="b" t="t" l="l"/>
            <a:pathLst>
              <a:path h="5926308" w="6013781">
                <a:moveTo>
                  <a:pt x="0" y="0"/>
                </a:moveTo>
                <a:lnTo>
                  <a:pt x="6013781" y="0"/>
                </a:lnTo>
                <a:lnTo>
                  <a:pt x="6013781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409" y="2099654"/>
            <a:ext cx="16493891" cy="2694968"/>
            <a:chOff x="0" y="0"/>
            <a:chExt cx="4344070" cy="7097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4070" cy="709786"/>
            </a:xfrm>
            <a:custGeom>
              <a:avLst/>
              <a:gdLst/>
              <a:ahLst/>
              <a:cxnLst/>
              <a:rect r="r" b="b" t="t" l="l"/>
              <a:pathLst>
                <a:path h="709786" w="4344070">
                  <a:moveTo>
                    <a:pt x="0" y="0"/>
                  </a:moveTo>
                  <a:lnTo>
                    <a:pt x="4344070" y="0"/>
                  </a:lnTo>
                  <a:lnTo>
                    <a:pt x="4344070" y="709786"/>
                  </a:lnTo>
                  <a:lnTo>
                    <a:pt x="0" y="709786"/>
                  </a:lnTo>
                  <a:close/>
                </a:path>
              </a:pathLst>
            </a:custGeom>
            <a:solidFill>
              <a:srgbClr val="FFFBF0"/>
            </a:solidFill>
            <a:ln w="28575" cap="sq">
              <a:solidFill>
                <a:srgbClr val="FFFBF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66700"/>
              <a:ext cx="4344070" cy="976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7409"/>
                </a:lnSpc>
              </a:pPr>
              <a:r>
                <a:rPr lang="en-US" sz="3899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The model's centralized predictions revealed a </a:t>
              </a:r>
              <a:r>
                <a:rPr lang="en-US" sz="3899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mismatch</a:t>
              </a:r>
              <a:r>
                <a:rPr lang="en-US" sz="3899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with the broader, more diverse training data distribution, highlighting its </a:t>
              </a:r>
              <a:r>
                <a:rPr lang="en-US" sz="3899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struggle to capture</a:t>
              </a:r>
              <a:r>
                <a:rPr lang="en-US" sz="3899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the full range of user ratings and resulting in suboptimal recommendations.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5409" y="620477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 Functions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163030" y="5143500"/>
            <a:ext cx="12339618" cy="5090092"/>
          </a:xfrm>
          <a:custGeom>
            <a:avLst/>
            <a:gdLst/>
            <a:ahLst/>
            <a:cxnLst/>
            <a:rect r="r" b="b" t="t" l="l"/>
            <a:pathLst>
              <a:path h="5090092" w="12339618">
                <a:moveTo>
                  <a:pt x="0" y="0"/>
                </a:moveTo>
                <a:lnTo>
                  <a:pt x="12339617" y="0"/>
                </a:lnTo>
                <a:lnTo>
                  <a:pt x="12339617" y="5090092"/>
                </a:lnTo>
                <a:lnTo>
                  <a:pt x="0" y="5090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FBF7C7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524" y="2538100"/>
            <a:ext cx="16795776" cy="1806853"/>
            <a:chOff x="0" y="0"/>
            <a:chExt cx="4423579" cy="475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3579" cy="475879"/>
            </a:xfrm>
            <a:custGeom>
              <a:avLst/>
              <a:gdLst/>
              <a:ahLst/>
              <a:cxnLst/>
              <a:rect r="r" b="b" t="t" l="l"/>
              <a:pathLst>
                <a:path h="475879" w="4423579">
                  <a:moveTo>
                    <a:pt x="0" y="0"/>
                  </a:moveTo>
                  <a:lnTo>
                    <a:pt x="4423579" y="0"/>
                  </a:lnTo>
                  <a:lnTo>
                    <a:pt x="4423579" y="475879"/>
                  </a:lnTo>
                  <a:lnTo>
                    <a:pt x="0" y="475879"/>
                  </a:lnTo>
                  <a:close/>
                </a:path>
              </a:pathLst>
            </a:custGeom>
            <a:solidFill>
              <a:srgbClr val="FFFBF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423579" cy="628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49"/>
                </a:lnSpc>
              </a:pPr>
              <a:r>
                <a:rPr lang="en-US" sz="52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Final Loss = α⋅WRMSE + (1−α)⋅WCE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000">
            <a:off x="1836867" y="4494468"/>
            <a:ext cx="13513234" cy="5702327"/>
          </a:xfrm>
          <a:custGeom>
            <a:avLst/>
            <a:gdLst/>
            <a:ahLst/>
            <a:cxnLst/>
            <a:rect r="r" b="b" t="t" l="l"/>
            <a:pathLst>
              <a:path h="5702327" w="13513234">
                <a:moveTo>
                  <a:pt x="0" y="94068"/>
                </a:moveTo>
                <a:lnTo>
                  <a:pt x="13474080" y="0"/>
                </a:lnTo>
                <a:lnTo>
                  <a:pt x="13513234" y="5608259"/>
                </a:lnTo>
                <a:lnTo>
                  <a:pt x="39153" y="5702327"/>
                </a:lnTo>
                <a:lnTo>
                  <a:pt x="0" y="94068"/>
                </a:lnTo>
                <a:close/>
              </a:path>
            </a:pathLst>
          </a:custGeom>
          <a:blipFill>
            <a:blip r:embed="rId2"/>
            <a:stretch>
              <a:fillRect l="-3616" t="-32050" r="-11223" b="-210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3524" y="752209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Final Loss Combination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9723" y="4689977"/>
            <a:ext cx="10266696" cy="184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Evaluation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263" y="1510033"/>
            <a:ext cx="6013781" cy="5926308"/>
          </a:xfrm>
          <a:custGeom>
            <a:avLst/>
            <a:gdLst/>
            <a:ahLst/>
            <a:cxnLst/>
            <a:rect r="r" b="b" t="t" l="l"/>
            <a:pathLst>
              <a:path h="5926308" w="6013781">
                <a:moveTo>
                  <a:pt x="0" y="0"/>
                </a:moveTo>
                <a:lnTo>
                  <a:pt x="6013781" y="0"/>
                </a:lnTo>
                <a:lnTo>
                  <a:pt x="6013781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1772" y="3883503"/>
            <a:ext cx="16706228" cy="9267430"/>
          </a:xfrm>
          <a:custGeom>
            <a:avLst/>
            <a:gdLst/>
            <a:ahLst/>
            <a:cxnLst/>
            <a:rect r="r" b="b" t="t" l="l"/>
            <a:pathLst>
              <a:path h="9267430" w="16706228">
                <a:moveTo>
                  <a:pt x="0" y="0"/>
                </a:moveTo>
                <a:lnTo>
                  <a:pt x="16706228" y="0"/>
                </a:lnTo>
                <a:lnTo>
                  <a:pt x="16706228" y="9267430"/>
                </a:lnTo>
                <a:lnTo>
                  <a:pt x="0" y="9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8617" y="0"/>
            <a:ext cx="2767023" cy="7281638"/>
          </a:xfrm>
          <a:custGeom>
            <a:avLst/>
            <a:gdLst/>
            <a:ahLst/>
            <a:cxnLst/>
            <a:rect r="r" b="b" t="t" l="l"/>
            <a:pathLst>
              <a:path h="7281638" w="2767023">
                <a:moveTo>
                  <a:pt x="0" y="0"/>
                </a:moveTo>
                <a:lnTo>
                  <a:pt x="2767022" y="0"/>
                </a:lnTo>
                <a:lnTo>
                  <a:pt x="2767022" y="7281638"/>
                </a:lnTo>
                <a:lnTo>
                  <a:pt x="0" y="7281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98" y="226973"/>
            <a:ext cx="7315200" cy="3059084"/>
          </a:xfrm>
          <a:custGeom>
            <a:avLst/>
            <a:gdLst/>
            <a:ahLst/>
            <a:cxnLst/>
            <a:rect r="r" b="b" t="t" l="l"/>
            <a:pathLst>
              <a:path h="3059084" w="7315200">
                <a:moveTo>
                  <a:pt x="0" y="0"/>
                </a:moveTo>
                <a:lnTo>
                  <a:pt x="7315200" y="0"/>
                </a:lnTo>
                <a:lnTo>
                  <a:pt x="7315200" y="3059084"/>
                </a:lnTo>
                <a:lnTo>
                  <a:pt x="0" y="3059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7168" y="5686194"/>
            <a:ext cx="174992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4th Place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752" y="2320580"/>
            <a:ext cx="16384524" cy="7434478"/>
          </a:xfrm>
          <a:custGeom>
            <a:avLst/>
            <a:gdLst/>
            <a:ahLst/>
            <a:cxnLst/>
            <a:rect r="r" b="b" t="t" l="l"/>
            <a:pathLst>
              <a:path h="7434478" w="16384524">
                <a:moveTo>
                  <a:pt x="0" y="0"/>
                </a:moveTo>
                <a:lnTo>
                  <a:pt x="16384523" y="0"/>
                </a:lnTo>
                <a:lnTo>
                  <a:pt x="16384523" y="7434478"/>
                </a:lnTo>
                <a:lnTo>
                  <a:pt x="0" y="743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524" y="752209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Ablation Study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0673" y="2479680"/>
            <a:ext cx="10266696" cy="546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Big ideas that we were sure would work, but didn't...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5440" y="3210267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0351"/>
            <a:ext cx="7538811" cy="6179221"/>
          </a:xfrm>
          <a:custGeom>
            <a:avLst/>
            <a:gdLst/>
            <a:ahLst/>
            <a:cxnLst/>
            <a:rect r="r" b="b" t="t" l="l"/>
            <a:pathLst>
              <a:path h="6179221" w="7538811">
                <a:moveTo>
                  <a:pt x="0" y="0"/>
                </a:moveTo>
                <a:lnTo>
                  <a:pt x="7538811" y="0"/>
                </a:lnTo>
                <a:lnTo>
                  <a:pt x="7538811" y="6179221"/>
                </a:lnTo>
                <a:lnTo>
                  <a:pt x="0" y="6179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620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NeuMF Different Architectures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341642" y="2399132"/>
            <a:ext cx="8467428" cy="6859168"/>
          </a:xfrm>
          <a:custGeom>
            <a:avLst/>
            <a:gdLst/>
            <a:ahLst/>
            <a:cxnLst/>
            <a:rect r="r" b="b" t="t" l="l"/>
            <a:pathLst>
              <a:path h="6859168" w="8467428">
                <a:moveTo>
                  <a:pt x="0" y="0"/>
                </a:moveTo>
                <a:lnTo>
                  <a:pt x="8467429" y="0"/>
                </a:lnTo>
                <a:lnTo>
                  <a:pt x="8467429" y="6859168"/>
                </a:lnTo>
                <a:lnTo>
                  <a:pt x="0" y="6859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1885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17756"/>
            <a:ext cx="14319301" cy="7786120"/>
          </a:xfrm>
          <a:custGeom>
            <a:avLst/>
            <a:gdLst/>
            <a:ahLst/>
            <a:cxnLst/>
            <a:rect r="r" b="b" t="t" l="l"/>
            <a:pathLst>
              <a:path h="7786120" w="14319301">
                <a:moveTo>
                  <a:pt x="0" y="0"/>
                </a:moveTo>
                <a:lnTo>
                  <a:pt x="14319301" y="0"/>
                </a:lnTo>
                <a:lnTo>
                  <a:pt x="14319301" y="7786120"/>
                </a:lnTo>
                <a:lnTo>
                  <a:pt x="0" y="778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NeuMF Different Architectures</a:t>
            </a:r>
          </a:p>
        </p:txBody>
      </p:sp>
      <p:pic>
        <p:nvPicPr>
          <p:cNvPr name="Picture 4" id="4" descr="Sad Spongebob Squarepants GIF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458933" y="1674812"/>
            <a:ext cx="10131125" cy="8393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4495" y="3479239"/>
            <a:ext cx="2337562" cy="1326026"/>
            <a:chOff x="0" y="0"/>
            <a:chExt cx="971640" cy="5511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1640" cy="551181"/>
            </a:xfrm>
            <a:custGeom>
              <a:avLst/>
              <a:gdLst/>
              <a:ahLst/>
              <a:cxnLst/>
              <a:rect r="r" b="b" t="t" l="l"/>
              <a:pathLst>
                <a:path h="551181" w="971640">
                  <a:moveTo>
                    <a:pt x="971640" y="275590"/>
                  </a:moveTo>
                  <a:lnTo>
                    <a:pt x="565240" y="0"/>
                  </a:lnTo>
                  <a:lnTo>
                    <a:pt x="565240" y="203200"/>
                  </a:lnTo>
                  <a:lnTo>
                    <a:pt x="0" y="203200"/>
                  </a:lnTo>
                  <a:lnTo>
                    <a:pt x="0" y="347981"/>
                  </a:lnTo>
                  <a:lnTo>
                    <a:pt x="565240" y="347981"/>
                  </a:lnTo>
                  <a:lnTo>
                    <a:pt x="565240" y="551181"/>
                  </a:lnTo>
                  <a:lnTo>
                    <a:pt x="971640" y="275590"/>
                  </a:lnTo>
                  <a:close/>
                </a:path>
              </a:pathLst>
            </a:custGeom>
            <a:solidFill>
              <a:srgbClr val="C2E1D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36525"/>
              <a:ext cx="870040" cy="211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42849" y="3445438"/>
            <a:ext cx="2337562" cy="1326026"/>
            <a:chOff x="0" y="0"/>
            <a:chExt cx="971640" cy="5511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1640" cy="551181"/>
            </a:xfrm>
            <a:custGeom>
              <a:avLst/>
              <a:gdLst/>
              <a:ahLst/>
              <a:cxnLst/>
              <a:rect r="r" b="b" t="t" l="l"/>
              <a:pathLst>
                <a:path h="551181" w="971640">
                  <a:moveTo>
                    <a:pt x="971640" y="275590"/>
                  </a:moveTo>
                  <a:lnTo>
                    <a:pt x="565240" y="0"/>
                  </a:lnTo>
                  <a:lnTo>
                    <a:pt x="565240" y="203200"/>
                  </a:lnTo>
                  <a:lnTo>
                    <a:pt x="0" y="203200"/>
                  </a:lnTo>
                  <a:lnTo>
                    <a:pt x="0" y="347981"/>
                  </a:lnTo>
                  <a:lnTo>
                    <a:pt x="565240" y="347981"/>
                  </a:lnTo>
                  <a:lnTo>
                    <a:pt x="565240" y="551181"/>
                  </a:lnTo>
                  <a:lnTo>
                    <a:pt x="971640" y="275590"/>
                  </a:lnTo>
                  <a:close/>
                </a:path>
              </a:pathLst>
            </a:custGeom>
            <a:solidFill>
              <a:srgbClr val="C2E1D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36525"/>
              <a:ext cx="870040" cy="211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4150166" y="5832295"/>
            <a:ext cx="2337562" cy="1326026"/>
            <a:chOff x="0" y="0"/>
            <a:chExt cx="971640" cy="5511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1640" cy="551181"/>
            </a:xfrm>
            <a:custGeom>
              <a:avLst/>
              <a:gdLst/>
              <a:ahLst/>
              <a:cxnLst/>
              <a:rect r="r" b="b" t="t" l="l"/>
              <a:pathLst>
                <a:path h="551181" w="971640">
                  <a:moveTo>
                    <a:pt x="971640" y="275590"/>
                  </a:moveTo>
                  <a:lnTo>
                    <a:pt x="565240" y="0"/>
                  </a:lnTo>
                  <a:lnTo>
                    <a:pt x="565240" y="203200"/>
                  </a:lnTo>
                  <a:lnTo>
                    <a:pt x="0" y="203200"/>
                  </a:lnTo>
                  <a:lnTo>
                    <a:pt x="0" y="347981"/>
                  </a:lnTo>
                  <a:lnTo>
                    <a:pt x="565240" y="347981"/>
                  </a:lnTo>
                  <a:lnTo>
                    <a:pt x="565240" y="551181"/>
                  </a:lnTo>
                  <a:lnTo>
                    <a:pt x="971640" y="275590"/>
                  </a:lnTo>
                  <a:close/>
                </a:path>
              </a:pathLst>
            </a:custGeom>
            <a:solidFill>
              <a:srgbClr val="C2E1D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36525"/>
              <a:ext cx="870040" cy="211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59532" y="675548"/>
            <a:ext cx="2803692" cy="2803692"/>
          </a:xfrm>
          <a:custGeom>
            <a:avLst/>
            <a:gdLst/>
            <a:ahLst/>
            <a:cxnLst/>
            <a:rect r="r" b="b" t="t" l="l"/>
            <a:pathLst>
              <a:path h="2803692" w="2803692">
                <a:moveTo>
                  <a:pt x="2803692" y="0"/>
                </a:moveTo>
                <a:lnTo>
                  <a:pt x="0" y="0"/>
                </a:lnTo>
                <a:lnTo>
                  <a:pt x="0" y="2803691"/>
                </a:lnTo>
                <a:lnTo>
                  <a:pt x="2803692" y="2803691"/>
                </a:lnTo>
                <a:lnTo>
                  <a:pt x="28036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Tag Clustering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542" y="3641164"/>
            <a:ext cx="3460849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66,000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11132" y="3624263"/>
            <a:ext cx="351264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60,000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9109" y="3119903"/>
            <a:ext cx="5639676" cy="220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Sentence</a:t>
            </a:r>
          </a:p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Transformer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4485" y="8008380"/>
            <a:ext cx="5639676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k-means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4052" y="2908497"/>
            <a:ext cx="10600563" cy="7002652"/>
          </a:xfrm>
          <a:custGeom>
            <a:avLst/>
            <a:gdLst/>
            <a:ahLst/>
            <a:cxnLst/>
            <a:rect r="r" b="b" t="t" l="l"/>
            <a:pathLst>
              <a:path h="7002652" w="10600563">
                <a:moveTo>
                  <a:pt x="0" y="0"/>
                </a:moveTo>
                <a:lnTo>
                  <a:pt x="10600563" y="0"/>
                </a:lnTo>
                <a:lnTo>
                  <a:pt x="10600563" y="7002652"/>
                </a:lnTo>
                <a:lnTo>
                  <a:pt x="0" y="70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" t="-19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02033"/>
            <a:ext cx="17649428" cy="81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the EDA stage, we applied clustering techniques to analyze the tags associated with movies.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4052" y="2908497"/>
            <a:ext cx="10600563" cy="7002652"/>
          </a:xfrm>
          <a:custGeom>
            <a:avLst/>
            <a:gdLst/>
            <a:ahLst/>
            <a:cxnLst/>
            <a:rect r="r" b="b" t="t" l="l"/>
            <a:pathLst>
              <a:path h="7002652" w="10600563">
                <a:moveTo>
                  <a:pt x="0" y="0"/>
                </a:moveTo>
                <a:lnTo>
                  <a:pt x="10600563" y="0"/>
                </a:lnTo>
                <a:lnTo>
                  <a:pt x="10600563" y="7002652"/>
                </a:lnTo>
                <a:lnTo>
                  <a:pt x="0" y="70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" t="-19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36106" y="3039913"/>
            <a:ext cx="1436455" cy="14364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02033"/>
            <a:ext cx="17649428" cy="81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the EDA stage, we applied clustering techniques to analyze the tags associated with movies.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9672561" y="3758141"/>
            <a:ext cx="5552120" cy="35489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5032225" y="7724072"/>
            <a:ext cx="2236663" cy="82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100"/>
              </a:lnSpc>
              <a:spcBef>
                <a:spcPct val="0"/>
              </a:spcBef>
            </a:pPr>
            <a:r>
              <a:rPr lang="he-IL" sz="61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נשקים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4052" y="2908497"/>
            <a:ext cx="10600563" cy="7002652"/>
          </a:xfrm>
          <a:custGeom>
            <a:avLst/>
            <a:gdLst/>
            <a:ahLst/>
            <a:cxnLst/>
            <a:rect r="r" b="b" t="t" l="l"/>
            <a:pathLst>
              <a:path h="7002652" w="10600563">
                <a:moveTo>
                  <a:pt x="0" y="0"/>
                </a:moveTo>
                <a:lnTo>
                  <a:pt x="10600563" y="0"/>
                </a:lnTo>
                <a:lnTo>
                  <a:pt x="10600563" y="7002652"/>
                </a:lnTo>
                <a:lnTo>
                  <a:pt x="0" y="700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" t="-19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4596" y="4707296"/>
            <a:ext cx="1205859" cy="120585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Clustering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02033"/>
            <a:ext cx="17649428" cy="81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the EDA stage, we applied clustering techniques to analyze the tags associated with movies.</a:t>
            </a:r>
          </a:p>
          <a:p>
            <a:pPr algn="l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>
            <a:off x="10580455" y="5310226"/>
            <a:ext cx="4644226" cy="19968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4876514" y="7724072"/>
            <a:ext cx="2548086" cy="821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100"/>
              </a:lnSpc>
              <a:spcBef>
                <a:spcPct val="0"/>
              </a:spcBef>
            </a:pPr>
            <a:r>
              <a:rPr lang="he-IL" sz="61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rtl val="true"/>
              </a:rPr>
              <a:t>שחקנים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Oversampling &amp; Undersampling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73578" y="6134100"/>
            <a:ext cx="122873" cy="120015"/>
            <a:chOff x="0" y="0"/>
            <a:chExt cx="163830" cy="160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8260"/>
              <a:ext cx="64770" cy="59690"/>
            </a:xfrm>
            <a:custGeom>
              <a:avLst/>
              <a:gdLst/>
              <a:ahLst/>
              <a:cxnLst/>
              <a:rect r="r" b="b" t="t" l="l"/>
              <a:pathLst>
                <a:path h="59690" w="64770">
                  <a:moveTo>
                    <a:pt x="11430" y="46990"/>
                  </a:moveTo>
                  <a:cubicBezTo>
                    <a:pt x="0" y="19050"/>
                    <a:pt x="5080" y="8890"/>
                    <a:pt x="11430" y="5080"/>
                  </a:cubicBezTo>
                  <a:cubicBezTo>
                    <a:pt x="16510" y="1270"/>
                    <a:pt x="27940" y="0"/>
                    <a:pt x="34290" y="2540"/>
                  </a:cubicBezTo>
                  <a:cubicBezTo>
                    <a:pt x="40640" y="5080"/>
                    <a:pt x="48260" y="13970"/>
                    <a:pt x="49530" y="20320"/>
                  </a:cubicBezTo>
                  <a:cubicBezTo>
                    <a:pt x="52070" y="26670"/>
                    <a:pt x="48260" y="38100"/>
                    <a:pt x="43180" y="43180"/>
                  </a:cubicBezTo>
                  <a:cubicBezTo>
                    <a:pt x="39370" y="48260"/>
                    <a:pt x="27940" y="52070"/>
                    <a:pt x="21590" y="50800"/>
                  </a:cubicBezTo>
                  <a:cubicBezTo>
                    <a:pt x="13970" y="49530"/>
                    <a:pt x="5080" y="43180"/>
                    <a:pt x="2540" y="36830"/>
                  </a:cubicBezTo>
                  <a:cubicBezTo>
                    <a:pt x="0" y="29210"/>
                    <a:pt x="2540" y="11430"/>
                    <a:pt x="8890" y="6350"/>
                  </a:cubicBezTo>
                  <a:cubicBezTo>
                    <a:pt x="16510" y="0"/>
                    <a:pt x="43180" y="2540"/>
                    <a:pt x="52070" y="10160"/>
                  </a:cubicBezTo>
                  <a:cubicBezTo>
                    <a:pt x="59690" y="15240"/>
                    <a:pt x="64770" y="31750"/>
                    <a:pt x="62230" y="40640"/>
                  </a:cubicBezTo>
                  <a:cubicBezTo>
                    <a:pt x="58420" y="49530"/>
                    <a:pt x="30480" y="59690"/>
                    <a:pt x="30480" y="596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65077" y="4630103"/>
            <a:ext cx="112395" cy="114300"/>
            <a:chOff x="0" y="0"/>
            <a:chExt cx="149860" cy="15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49530"/>
              <a:ext cx="53340" cy="53340"/>
            </a:xfrm>
            <a:custGeom>
              <a:avLst/>
              <a:gdLst/>
              <a:ahLst/>
              <a:cxnLst/>
              <a:rect r="r" b="b" t="t" l="l"/>
              <a:pathLst>
                <a:path h="53340" w="53340">
                  <a:moveTo>
                    <a:pt x="45720" y="8890"/>
                  </a:moveTo>
                  <a:cubicBezTo>
                    <a:pt x="40640" y="52070"/>
                    <a:pt x="27940" y="53340"/>
                    <a:pt x="21590" y="52070"/>
                  </a:cubicBezTo>
                  <a:cubicBezTo>
                    <a:pt x="15240" y="49530"/>
                    <a:pt x="6350" y="41910"/>
                    <a:pt x="3810" y="35560"/>
                  </a:cubicBezTo>
                  <a:cubicBezTo>
                    <a:pt x="1270" y="29210"/>
                    <a:pt x="2540" y="17780"/>
                    <a:pt x="7620" y="12700"/>
                  </a:cubicBezTo>
                  <a:cubicBezTo>
                    <a:pt x="11430" y="6350"/>
                    <a:pt x="21590" y="1270"/>
                    <a:pt x="27940" y="1270"/>
                  </a:cubicBezTo>
                  <a:cubicBezTo>
                    <a:pt x="35560" y="1270"/>
                    <a:pt x="45720" y="7620"/>
                    <a:pt x="49530" y="13970"/>
                  </a:cubicBezTo>
                  <a:cubicBezTo>
                    <a:pt x="53340" y="19050"/>
                    <a:pt x="53340" y="30480"/>
                    <a:pt x="50800" y="36830"/>
                  </a:cubicBezTo>
                  <a:cubicBezTo>
                    <a:pt x="48260" y="43180"/>
                    <a:pt x="39370" y="50800"/>
                    <a:pt x="33020" y="52070"/>
                  </a:cubicBezTo>
                  <a:cubicBezTo>
                    <a:pt x="24130" y="53340"/>
                    <a:pt x="10160" y="48260"/>
                    <a:pt x="5080" y="40640"/>
                  </a:cubicBezTo>
                  <a:cubicBezTo>
                    <a:pt x="0" y="33020"/>
                    <a:pt x="0" y="12700"/>
                    <a:pt x="6350" y="6350"/>
                  </a:cubicBezTo>
                  <a:cubicBezTo>
                    <a:pt x="12700" y="0"/>
                    <a:pt x="40640" y="3810"/>
                    <a:pt x="40640" y="38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62045" y="1397546"/>
            <a:ext cx="8316235" cy="8052436"/>
            <a:chOff x="0" y="0"/>
            <a:chExt cx="11088313" cy="1073658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35653" y="6333999"/>
              <a:ext cx="153670" cy="156210"/>
              <a:chOff x="0" y="0"/>
              <a:chExt cx="153670" cy="156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9530" y="49530"/>
                <a:ext cx="52070" cy="54610"/>
              </a:xfrm>
              <a:custGeom>
                <a:avLst/>
                <a:gdLst/>
                <a:ahLst/>
                <a:cxnLst/>
                <a:rect r="r" b="b" t="t" l="l"/>
                <a:pathLst>
                  <a:path h="54610" w="52070">
                    <a:moveTo>
                      <a:pt x="52070" y="29210"/>
                    </a:moveTo>
                    <a:cubicBezTo>
                      <a:pt x="34290" y="53340"/>
                      <a:pt x="24130" y="54610"/>
                      <a:pt x="16510" y="52070"/>
                    </a:cubicBezTo>
                    <a:cubicBezTo>
                      <a:pt x="10160" y="49530"/>
                      <a:pt x="2540" y="40640"/>
                      <a:pt x="1270" y="34290"/>
                    </a:cubicBezTo>
                    <a:cubicBezTo>
                      <a:pt x="0" y="27940"/>
                      <a:pt x="3810" y="16510"/>
                      <a:pt x="7620" y="11430"/>
                    </a:cubicBezTo>
                    <a:cubicBezTo>
                      <a:pt x="12700" y="6350"/>
                      <a:pt x="24130" y="2540"/>
                      <a:pt x="30480" y="3810"/>
                    </a:cubicBezTo>
                    <a:cubicBezTo>
                      <a:pt x="38100" y="5080"/>
                      <a:pt x="46990" y="11430"/>
                      <a:pt x="49530" y="17780"/>
                    </a:cubicBezTo>
                    <a:cubicBezTo>
                      <a:pt x="52070" y="24130"/>
                      <a:pt x="52070" y="35560"/>
                      <a:pt x="48260" y="41910"/>
                    </a:cubicBezTo>
                    <a:cubicBezTo>
                      <a:pt x="44450" y="48260"/>
                      <a:pt x="34290" y="54610"/>
                      <a:pt x="27940" y="54610"/>
                    </a:cubicBezTo>
                    <a:cubicBezTo>
                      <a:pt x="19050" y="53340"/>
                      <a:pt x="1270" y="38100"/>
                      <a:pt x="1270" y="29210"/>
                    </a:cubicBezTo>
                    <a:cubicBezTo>
                      <a:pt x="1270" y="20320"/>
                      <a:pt x="17780" y="1270"/>
                      <a:pt x="26670" y="1270"/>
                    </a:cubicBezTo>
                    <a:cubicBezTo>
                      <a:pt x="35560" y="0"/>
                      <a:pt x="52070" y="22860"/>
                      <a:pt x="52070" y="228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770078"/>
              <a:ext cx="10880317" cy="8966503"/>
              <a:chOff x="0" y="0"/>
              <a:chExt cx="2149198" cy="177116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49198" cy="1771161"/>
              </a:xfrm>
              <a:custGeom>
                <a:avLst/>
                <a:gdLst/>
                <a:ahLst/>
                <a:cxnLst/>
                <a:rect r="r" b="b" t="t" l="l"/>
                <a:pathLst>
                  <a:path h="1771161" w="2149198">
                    <a:moveTo>
                      <a:pt x="0" y="0"/>
                    </a:moveTo>
                    <a:lnTo>
                      <a:pt x="2149198" y="0"/>
                    </a:lnTo>
                    <a:lnTo>
                      <a:pt x="2149198" y="1771161"/>
                    </a:lnTo>
                    <a:lnTo>
                      <a:pt x="0" y="1771161"/>
                    </a:lnTo>
                    <a:close/>
                  </a:path>
                </a:pathLst>
              </a:custGeom>
              <a:solidFill>
                <a:srgbClr val="FFFBF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2149198" cy="183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1439292"/>
              <a:ext cx="11088313" cy="9297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6"/>
                </a:lnSpc>
              </a:pPr>
            </a:p>
            <a:p>
              <a:pPr algn="l" marL="906780" indent="-453390" lvl="1">
                <a:lnSpc>
                  <a:spcPts val="6216"/>
                </a:lnSpc>
                <a:buFont typeface="Arial"/>
                <a:buChar char="•"/>
              </a:pP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eplicated interactions for </a:t>
              </a:r>
              <a:r>
                <a:rPr lang="en-US" b="true" sz="4200">
                  <a:solidFill>
                    <a:srgbClr val="ED6B57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underrepresented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users to balance their contribution to training.</a:t>
              </a:r>
            </a:p>
            <a:p>
              <a:pPr algn="l" marL="906780" indent="-453390" lvl="1">
                <a:lnSpc>
                  <a:spcPts val="6216"/>
                </a:lnSpc>
                <a:buFont typeface="Arial"/>
                <a:buChar char="•"/>
              </a:pP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oal: Ensure users with fewer interactions had more representation.</a:t>
              </a:r>
            </a:p>
            <a:p>
              <a:pPr algn="l">
                <a:lnSpc>
                  <a:spcPts val="6216"/>
                </a:lnSpc>
              </a:pP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3911928" y="55984"/>
              <a:ext cx="1632229" cy="1507133"/>
            </a:xfrm>
            <a:prstGeom prst="line">
              <a:avLst/>
            </a:prstGeom>
            <a:ln cap="flat" w="152400">
              <a:solidFill>
                <a:srgbClr val="ED6B57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573578" y="1394278"/>
            <a:ext cx="8160238" cy="8055704"/>
            <a:chOff x="0" y="0"/>
            <a:chExt cx="10880317" cy="107409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774436"/>
              <a:ext cx="10880317" cy="8966503"/>
              <a:chOff x="0" y="0"/>
              <a:chExt cx="2149198" cy="177116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149198" cy="1771161"/>
              </a:xfrm>
              <a:custGeom>
                <a:avLst/>
                <a:gdLst/>
                <a:ahLst/>
                <a:cxnLst/>
                <a:rect r="r" b="b" t="t" l="l"/>
                <a:pathLst>
                  <a:path h="1771161" w="2149198">
                    <a:moveTo>
                      <a:pt x="0" y="0"/>
                    </a:moveTo>
                    <a:lnTo>
                      <a:pt x="2149198" y="0"/>
                    </a:lnTo>
                    <a:lnTo>
                      <a:pt x="2149198" y="1771161"/>
                    </a:lnTo>
                    <a:lnTo>
                      <a:pt x="0" y="1771161"/>
                    </a:lnTo>
                    <a:close/>
                  </a:path>
                </a:pathLst>
              </a:custGeom>
              <a:solidFill>
                <a:srgbClr val="FFFBF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2149198" cy="183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389682"/>
              <a:ext cx="10473392" cy="6173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06780" indent="-453390" lvl="1">
                <a:lnSpc>
                  <a:spcPts val="6216"/>
                </a:lnSpc>
                <a:buFont typeface="Arial"/>
                <a:buChar char="•"/>
              </a:pP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du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ed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h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number of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interactions for </a:t>
              </a:r>
              <a:r>
                <a:rPr lang="en-US" b="true" sz="4200">
                  <a:solidFill>
                    <a:srgbClr val="ED6B57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ov</a:t>
              </a:r>
              <a:r>
                <a:rPr lang="en-US" b="true" sz="4200">
                  <a:solidFill>
                    <a:srgbClr val="ED6B57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errepresented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users.</a:t>
              </a:r>
            </a:p>
            <a:p>
              <a:pPr algn="l" marL="906780" indent="-453390" lvl="1">
                <a:lnSpc>
                  <a:spcPts val="6216"/>
                </a:lnSpc>
                <a:buFont typeface="Arial"/>
                <a:buChar char="•"/>
              </a:pP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oal: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vent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mod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 fr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om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ov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er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fit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tin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to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fr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equ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ent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us</a:t>
              </a:r>
              <a:r>
                <a:rPr lang="en-US" sz="4200">
                  <a:solidFill>
                    <a:srgbClr val="0B5A6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ers.</a:t>
              </a:r>
            </a:p>
            <a:p>
              <a:pPr algn="l">
                <a:lnSpc>
                  <a:spcPts val="6216"/>
                </a:lnSpc>
              </a:pPr>
            </a:p>
          </p:txBody>
        </p:sp>
        <p:sp>
          <p:nvSpPr>
            <p:cNvPr name="AutoShape 20" id="20"/>
            <p:cNvSpPr/>
            <p:nvPr/>
          </p:nvSpPr>
          <p:spPr>
            <a:xfrm>
              <a:off x="4688069" y="30171"/>
              <a:ext cx="752090" cy="1744265"/>
            </a:xfrm>
            <a:prstGeom prst="line">
              <a:avLst/>
            </a:prstGeom>
            <a:ln cap="flat" w="152400">
              <a:solidFill>
                <a:srgbClr val="ED6B57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73578" y="6134100"/>
            <a:ext cx="122873" cy="120015"/>
            <a:chOff x="0" y="0"/>
            <a:chExt cx="163830" cy="160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8260"/>
              <a:ext cx="64770" cy="59690"/>
            </a:xfrm>
            <a:custGeom>
              <a:avLst/>
              <a:gdLst/>
              <a:ahLst/>
              <a:cxnLst/>
              <a:rect r="r" b="b" t="t" l="l"/>
              <a:pathLst>
                <a:path h="59690" w="64770">
                  <a:moveTo>
                    <a:pt x="11430" y="46990"/>
                  </a:moveTo>
                  <a:cubicBezTo>
                    <a:pt x="0" y="19050"/>
                    <a:pt x="5080" y="8890"/>
                    <a:pt x="11430" y="5080"/>
                  </a:cubicBezTo>
                  <a:cubicBezTo>
                    <a:pt x="16510" y="1270"/>
                    <a:pt x="27940" y="0"/>
                    <a:pt x="34290" y="2540"/>
                  </a:cubicBezTo>
                  <a:cubicBezTo>
                    <a:pt x="40640" y="5080"/>
                    <a:pt x="48260" y="13970"/>
                    <a:pt x="49530" y="20320"/>
                  </a:cubicBezTo>
                  <a:cubicBezTo>
                    <a:pt x="52070" y="26670"/>
                    <a:pt x="48260" y="38100"/>
                    <a:pt x="43180" y="43180"/>
                  </a:cubicBezTo>
                  <a:cubicBezTo>
                    <a:pt x="39370" y="48260"/>
                    <a:pt x="27940" y="52070"/>
                    <a:pt x="21590" y="50800"/>
                  </a:cubicBezTo>
                  <a:cubicBezTo>
                    <a:pt x="13970" y="49530"/>
                    <a:pt x="5080" y="43180"/>
                    <a:pt x="2540" y="36830"/>
                  </a:cubicBezTo>
                  <a:cubicBezTo>
                    <a:pt x="0" y="29210"/>
                    <a:pt x="2540" y="11430"/>
                    <a:pt x="8890" y="6350"/>
                  </a:cubicBezTo>
                  <a:cubicBezTo>
                    <a:pt x="16510" y="0"/>
                    <a:pt x="43180" y="2540"/>
                    <a:pt x="52070" y="10160"/>
                  </a:cubicBezTo>
                  <a:cubicBezTo>
                    <a:pt x="59690" y="15240"/>
                    <a:pt x="64770" y="31750"/>
                    <a:pt x="62230" y="40640"/>
                  </a:cubicBezTo>
                  <a:cubicBezTo>
                    <a:pt x="58420" y="49530"/>
                    <a:pt x="30480" y="59690"/>
                    <a:pt x="30480" y="5969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7765077" y="4630103"/>
            <a:ext cx="112395" cy="114300"/>
            <a:chOff x="0" y="0"/>
            <a:chExt cx="149860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9530"/>
              <a:ext cx="53340" cy="53340"/>
            </a:xfrm>
            <a:custGeom>
              <a:avLst/>
              <a:gdLst/>
              <a:ahLst/>
              <a:cxnLst/>
              <a:rect r="r" b="b" t="t" l="l"/>
              <a:pathLst>
                <a:path h="53340" w="53340">
                  <a:moveTo>
                    <a:pt x="45720" y="8890"/>
                  </a:moveTo>
                  <a:cubicBezTo>
                    <a:pt x="40640" y="52070"/>
                    <a:pt x="27940" y="53340"/>
                    <a:pt x="21590" y="52070"/>
                  </a:cubicBezTo>
                  <a:cubicBezTo>
                    <a:pt x="15240" y="49530"/>
                    <a:pt x="6350" y="41910"/>
                    <a:pt x="3810" y="35560"/>
                  </a:cubicBezTo>
                  <a:cubicBezTo>
                    <a:pt x="1270" y="29210"/>
                    <a:pt x="2540" y="17780"/>
                    <a:pt x="7620" y="12700"/>
                  </a:cubicBezTo>
                  <a:cubicBezTo>
                    <a:pt x="11430" y="6350"/>
                    <a:pt x="21590" y="1270"/>
                    <a:pt x="27940" y="1270"/>
                  </a:cubicBezTo>
                  <a:cubicBezTo>
                    <a:pt x="35560" y="1270"/>
                    <a:pt x="45720" y="7620"/>
                    <a:pt x="49530" y="13970"/>
                  </a:cubicBezTo>
                  <a:cubicBezTo>
                    <a:pt x="53340" y="19050"/>
                    <a:pt x="53340" y="30480"/>
                    <a:pt x="50800" y="36830"/>
                  </a:cubicBezTo>
                  <a:cubicBezTo>
                    <a:pt x="48260" y="43180"/>
                    <a:pt x="39370" y="50800"/>
                    <a:pt x="33020" y="52070"/>
                  </a:cubicBezTo>
                  <a:cubicBezTo>
                    <a:pt x="24130" y="53340"/>
                    <a:pt x="10160" y="48260"/>
                    <a:pt x="5080" y="40640"/>
                  </a:cubicBezTo>
                  <a:cubicBezTo>
                    <a:pt x="0" y="33020"/>
                    <a:pt x="0" y="12700"/>
                    <a:pt x="6350" y="6350"/>
                  </a:cubicBezTo>
                  <a:cubicBezTo>
                    <a:pt x="12700" y="0"/>
                    <a:pt x="40640" y="3810"/>
                    <a:pt x="40640" y="38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448445"/>
            <a:ext cx="16491640" cy="3390111"/>
            <a:chOff x="0" y="0"/>
            <a:chExt cx="4343477" cy="8928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43478" cy="892869"/>
            </a:xfrm>
            <a:custGeom>
              <a:avLst/>
              <a:gdLst/>
              <a:ahLst/>
              <a:cxnLst/>
              <a:rect r="r" b="b" t="t" l="l"/>
              <a:pathLst>
                <a:path h="892869" w="4343478">
                  <a:moveTo>
                    <a:pt x="0" y="0"/>
                  </a:moveTo>
                  <a:lnTo>
                    <a:pt x="4343478" y="0"/>
                  </a:lnTo>
                  <a:lnTo>
                    <a:pt x="4343478" y="892869"/>
                  </a:lnTo>
                  <a:lnTo>
                    <a:pt x="0" y="892869"/>
                  </a:lnTo>
                  <a:close/>
                </a:path>
              </a:pathLst>
            </a:custGeom>
            <a:solidFill>
              <a:srgbClr val="FFFBF0"/>
            </a:solidFill>
            <a:ln w="19050" cap="sq">
              <a:solidFill>
                <a:srgbClr val="ED6B57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00050"/>
              <a:ext cx="4343477" cy="1292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734059" indent="-367030" lvl="1">
                <a:lnSpc>
                  <a:spcPts val="8227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Oversampling probably introduced redundant information, leading to overfitting.</a:t>
              </a:r>
            </a:p>
            <a:p>
              <a:pPr algn="l" marL="734059" indent="-367030" lvl="1">
                <a:lnSpc>
                  <a:spcPts val="8227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Undersampling probably removed valuable data, reducing model accuracy.</a:t>
              </a:r>
            </a:p>
            <a:p>
              <a:pPr algn="l" marL="734059" indent="-367030" lvl="1">
                <a:lnSpc>
                  <a:spcPts val="8227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The natural user interaction distribution carried crucial behavioral patterns.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8781" y="7673372"/>
            <a:ext cx="4922930" cy="2613628"/>
          </a:xfrm>
          <a:custGeom>
            <a:avLst/>
            <a:gdLst/>
            <a:ahLst/>
            <a:cxnLst/>
            <a:rect r="r" b="b" t="t" l="l"/>
            <a:pathLst>
              <a:path h="2613628" w="4922930">
                <a:moveTo>
                  <a:pt x="0" y="0"/>
                </a:moveTo>
                <a:lnTo>
                  <a:pt x="4922930" y="0"/>
                </a:lnTo>
                <a:lnTo>
                  <a:pt x="4922930" y="2613628"/>
                </a:lnTo>
                <a:lnTo>
                  <a:pt x="0" y="2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63538"/>
            <a:ext cx="16230600" cy="216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9"/>
              </a:lnSpc>
            </a:pPr>
            <a:r>
              <a:rPr lang="en-US" sz="8499" b="true">
                <a:solidFill>
                  <a:srgbClr val="ED6B5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Outcome</a:t>
            </a:r>
          </a:p>
          <a:p>
            <a:pPr algn="l" marL="0" indent="0" lvl="0">
              <a:lnSpc>
                <a:spcPts val="6710"/>
              </a:lnSpc>
            </a:pPr>
            <a:r>
              <a:rPr lang="en-US" sz="5500">
                <a:solidFill>
                  <a:srgbClr val="012F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Both oversampling &amp; undersampling hurt performance</a:t>
            </a:r>
          </a:p>
        </p:txBody>
      </p:sp>
      <p:pic>
        <p:nvPicPr>
          <p:cNvPr name="Picture 11" id="11" descr="Sad Chick GIF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79390" y="2526983"/>
            <a:ext cx="6988375" cy="698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019887">
            <a:off x="-3834094" y="6405166"/>
            <a:ext cx="12155110" cy="5768152"/>
          </a:xfrm>
          <a:custGeom>
            <a:avLst/>
            <a:gdLst/>
            <a:ahLst/>
            <a:cxnLst/>
            <a:rect r="r" b="b" t="t" l="l"/>
            <a:pathLst>
              <a:path h="5768152" w="12155110">
                <a:moveTo>
                  <a:pt x="12155110" y="0"/>
                </a:moveTo>
                <a:lnTo>
                  <a:pt x="0" y="0"/>
                </a:lnTo>
                <a:lnTo>
                  <a:pt x="0" y="5768152"/>
                </a:lnTo>
                <a:lnTo>
                  <a:pt x="12155110" y="5768152"/>
                </a:lnTo>
                <a:lnTo>
                  <a:pt x="121551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8894" y="2218362"/>
            <a:ext cx="10989390" cy="64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73"/>
              </a:lnSpc>
              <a:spcBef>
                <a:spcPct val="0"/>
              </a:spcBef>
            </a:pPr>
            <a:r>
              <a:rPr lang="en-US" sz="8649" strike="noStrike" u="none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Grab a drink &amp; popcorn, sit back, relax, and enjoy the presentation  </a:t>
            </a:r>
          </a:p>
          <a:p>
            <a:pPr algn="ctr" marL="0" indent="0" lvl="0">
              <a:lnSpc>
                <a:spcPts val="12973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992475"/>
            <a:ext cx="6741233" cy="6294525"/>
          </a:xfrm>
          <a:custGeom>
            <a:avLst/>
            <a:gdLst/>
            <a:ahLst/>
            <a:cxnLst/>
            <a:rect r="r" b="b" t="t" l="l"/>
            <a:pathLst>
              <a:path h="6294525" w="6741233">
                <a:moveTo>
                  <a:pt x="0" y="0"/>
                </a:moveTo>
                <a:lnTo>
                  <a:pt x="6741233" y="0"/>
                </a:lnTo>
                <a:lnTo>
                  <a:pt x="6741233" y="6294525"/>
                </a:lnTo>
                <a:lnTo>
                  <a:pt x="0" y="6294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82944"/>
            <a:ext cx="15539635" cy="8002912"/>
          </a:xfrm>
          <a:custGeom>
            <a:avLst/>
            <a:gdLst/>
            <a:ahLst/>
            <a:cxnLst/>
            <a:rect r="r" b="b" t="t" l="l"/>
            <a:pathLst>
              <a:path h="8002912" w="15539635">
                <a:moveTo>
                  <a:pt x="0" y="0"/>
                </a:moveTo>
                <a:lnTo>
                  <a:pt x="15539635" y="0"/>
                </a:lnTo>
                <a:lnTo>
                  <a:pt x="15539635" y="8002912"/>
                </a:lnTo>
                <a:lnTo>
                  <a:pt x="0" y="800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513"/>
            <a:ext cx="15358711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Retraining</a:t>
            </a:r>
          </a:p>
        </p:txBody>
      </p:sp>
      <p:pic>
        <p:nvPicPr>
          <p:cNvPr name="Picture 4" id="4" descr="This Is Fine Adult Swim GIF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67125" y="2998300"/>
            <a:ext cx="109728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7404" y="3363653"/>
            <a:ext cx="5206242" cy="6923347"/>
          </a:xfrm>
          <a:custGeom>
            <a:avLst/>
            <a:gdLst/>
            <a:ahLst/>
            <a:cxnLst/>
            <a:rect r="r" b="b" t="t" l="l"/>
            <a:pathLst>
              <a:path h="6923347" w="5206242">
                <a:moveTo>
                  <a:pt x="0" y="0"/>
                </a:moveTo>
                <a:lnTo>
                  <a:pt x="5206242" y="0"/>
                </a:lnTo>
                <a:lnTo>
                  <a:pt x="5206242" y="6923347"/>
                </a:lnTo>
                <a:lnTo>
                  <a:pt x="0" y="692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15" t="0" r="-70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4626" y="2829230"/>
            <a:ext cx="5205222" cy="8229600"/>
          </a:xfrm>
          <a:custGeom>
            <a:avLst/>
            <a:gdLst/>
            <a:ahLst/>
            <a:cxnLst/>
            <a:rect r="r" b="b" t="t" l="l"/>
            <a:pathLst>
              <a:path h="8229600" w="5205222">
                <a:moveTo>
                  <a:pt x="0" y="0"/>
                </a:moveTo>
                <a:lnTo>
                  <a:pt x="5205222" y="0"/>
                </a:lnTo>
                <a:lnTo>
                  <a:pt x="52052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2807" y="4752627"/>
            <a:ext cx="1072680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  <a:spcBef>
                <a:spcPct val="0"/>
              </a:spcBef>
            </a:pPr>
            <a:r>
              <a:rPr lang="en-US" sz="10999">
                <a:solidFill>
                  <a:srgbClr val="000000"/>
                </a:solidFill>
                <a:latin typeface="Starzy 3"/>
                <a:ea typeface="Starzy 3"/>
                <a:cs typeface="Starzy 3"/>
                <a:sym typeface="Starzy 3"/>
              </a:rPr>
              <a:t>Questions?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4626" y="2829230"/>
            <a:ext cx="5205222" cy="8229600"/>
          </a:xfrm>
          <a:custGeom>
            <a:avLst/>
            <a:gdLst/>
            <a:ahLst/>
            <a:cxnLst/>
            <a:rect r="r" b="b" t="t" l="l"/>
            <a:pathLst>
              <a:path h="8229600" w="5205222">
                <a:moveTo>
                  <a:pt x="0" y="0"/>
                </a:moveTo>
                <a:lnTo>
                  <a:pt x="5205222" y="0"/>
                </a:lnTo>
                <a:lnTo>
                  <a:pt x="52052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3963" y="4007190"/>
            <a:ext cx="10726808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  <a:spcBef>
                <a:spcPct val="0"/>
              </a:spcBef>
            </a:pPr>
            <a:r>
              <a:rPr lang="en-US" sz="10999">
                <a:solidFill>
                  <a:srgbClr val="000000"/>
                </a:solidFill>
                <a:latin typeface="Starzy 3"/>
                <a:ea typeface="Starzy 3"/>
                <a:cs typeface="Starzy 3"/>
                <a:sym typeface="Starzy 3"/>
              </a:rPr>
              <a:t>Thank You For listening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48516" y="5338647"/>
            <a:ext cx="3862591" cy="6106863"/>
          </a:xfrm>
          <a:custGeom>
            <a:avLst/>
            <a:gdLst/>
            <a:ahLst/>
            <a:cxnLst/>
            <a:rect r="r" b="b" t="t" l="l"/>
            <a:pathLst>
              <a:path h="6106863" w="3862591">
                <a:moveTo>
                  <a:pt x="0" y="0"/>
                </a:moveTo>
                <a:lnTo>
                  <a:pt x="3862591" y="0"/>
                </a:lnTo>
                <a:lnTo>
                  <a:pt x="3862591" y="6106863"/>
                </a:lnTo>
                <a:lnTo>
                  <a:pt x="0" y="6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6174" y="5727497"/>
            <a:ext cx="10726808" cy="81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549">
                <a:solidFill>
                  <a:srgbClr val="EF7F6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Ofri Hefetz &amp; Tom Sabag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748" y="3742615"/>
            <a:ext cx="10815899" cy="815388"/>
            <a:chOff x="0" y="0"/>
            <a:chExt cx="14421198" cy="10871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887756" y="-246953"/>
              <a:ext cx="12533442" cy="1334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99"/>
                </a:lnSpc>
              </a:pPr>
              <a:r>
                <a:rPr lang="en-US" sz="47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 Exploration and Preprocessing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6B5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1159748" y="5022455"/>
            <a:ext cx="9614188" cy="817616"/>
            <a:chOff x="0" y="0"/>
            <a:chExt cx="12818917" cy="10901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887756" y="-243983"/>
              <a:ext cx="10931161" cy="1334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9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Selected NeuMF Model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6B57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1192" y="-1208"/>
              <a:ext cx="726948" cy="9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593"/>
                </a:lnSpc>
                <a:spcBef>
                  <a:spcPct val="0"/>
                </a:spcBef>
              </a:pPr>
              <a:r>
                <a:rPr lang="en-US" sz="4199" u="none">
                  <a:solidFill>
                    <a:srgbClr val="FFFFFF"/>
                  </a:solidFill>
                  <a:latin typeface="Yeseva One"/>
                  <a:ea typeface="Yeseva One"/>
                  <a:cs typeface="Yeseva One"/>
                  <a:sym typeface="Yeseva One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9748" y="7582136"/>
            <a:ext cx="11235712" cy="822071"/>
            <a:chOff x="0" y="0"/>
            <a:chExt cx="14980949" cy="10960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887756" y="-238042"/>
              <a:ext cx="13093193" cy="1334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959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Experimentation &amp; Evaluation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6B57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1192" y="-1208"/>
              <a:ext cx="726948" cy="9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593"/>
                </a:lnSpc>
                <a:spcBef>
                  <a:spcPct val="0"/>
                </a:spcBef>
              </a:pPr>
              <a:r>
                <a:rPr lang="en-US" sz="4199" u="none">
                  <a:solidFill>
                    <a:srgbClr val="FFFFFF"/>
                  </a:solidFill>
                  <a:latin typeface="Yeseva One"/>
                  <a:ea typeface="Yeseva One"/>
                  <a:cs typeface="Yeseva One"/>
                  <a:sym typeface="Yeseva One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9748" y="6302296"/>
            <a:ext cx="10489811" cy="819844"/>
            <a:chOff x="0" y="0"/>
            <a:chExt cx="13986415" cy="109312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887756" y="-241012"/>
              <a:ext cx="12098658" cy="1334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99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Enhanced NeuMF Architecture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D6B57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51192" y="-1208"/>
              <a:ext cx="726948" cy="9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593"/>
                </a:lnSpc>
                <a:spcBef>
                  <a:spcPct val="0"/>
                </a:spcBef>
              </a:pPr>
              <a:r>
                <a:rPr lang="en-US" sz="4199" u="none">
                  <a:solidFill>
                    <a:srgbClr val="FFFFFF"/>
                  </a:solidFill>
                  <a:latin typeface="Yeseva One"/>
                  <a:ea typeface="Yeseva One"/>
                  <a:cs typeface="Yeseva One"/>
                  <a:sym typeface="Yeseva One"/>
                </a:rPr>
                <a:t>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7966260">
            <a:off x="9058963" y="4099497"/>
            <a:ext cx="15296673" cy="7258967"/>
          </a:xfrm>
          <a:custGeom>
            <a:avLst/>
            <a:gdLst/>
            <a:ahLst/>
            <a:cxnLst/>
            <a:rect r="r" b="b" t="t" l="l"/>
            <a:pathLst>
              <a:path h="7258967" w="15296673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81185" y="2472962"/>
            <a:ext cx="5198802" cy="6354091"/>
          </a:xfrm>
          <a:custGeom>
            <a:avLst/>
            <a:gdLst/>
            <a:ahLst/>
            <a:cxnLst/>
            <a:rect r="r" b="b" t="t" l="l"/>
            <a:pathLst>
              <a:path h="6354091" w="5198802">
                <a:moveTo>
                  <a:pt x="0" y="0"/>
                </a:moveTo>
                <a:lnTo>
                  <a:pt x="5198802" y="0"/>
                </a:lnTo>
                <a:lnTo>
                  <a:pt x="5198802" y="6354091"/>
                </a:lnTo>
                <a:lnTo>
                  <a:pt x="0" y="635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39389" y="939436"/>
            <a:ext cx="8498681" cy="153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Our Work Strategy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05687" y="4585239"/>
            <a:ext cx="7853613" cy="184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EDA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263" y="1510033"/>
            <a:ext cx="6013781" cy="5926308"/>
          </a:xfrm>
          <a:custGeom>
            <a:avLst/>
            <a:gdLst/>
            <a:ahLst/>
            <a:cxnLst/>
            <a:rect r="r" b="b" t="t" l="l"/>
            <a:pathLst>
              <a:path h="5926308" w="6013781">
                <a:moveTo>
                  <a:pt x="0" y="0"/>
                </a:moveTo>
                <a:lnTo>
                  <a:pt x="6013781" y="0"/>
                </a:lnTo>
                <a:lnTo>
                  <a:pt x="6013781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7715" y="3264022"/>
            <a:ext cx="4160285" cy="5994278"/>
            <a:chOff x="0" y="0"/>
            <a:chExt cx="3155259" cy="4546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5259" cy="4546202"/>
            </a:xfrm>
            <a:custGeom>
              <a:avLst/>
              <a:gdLst/>
              <a:ahLst/>
              <a:cxnLst/>
              <a:rect r="r" b="b" t="t" l="l"/>
              <a:pathLst>
                <a:path h="4546202" w="3155259">
                  <a:moveTo>
                    <a:pt x="3030799" y="4546202"/>
                  </a:moveTo>
                  <a:lnTo>
                    <a:pt x="124460" y="4546202"/>
                  </a:lnTo>
                  <a:cubicBezTo>
                    <a:pt x="55880" y="4546202"/>
                    <a:pt x="0" y="4490322"/>
                    <a:pt x="0" y="44217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0799" y="0"/>
                  </a:lnTo>
                  <a:cubicBezTo>
                    <a:pt x="3099379" y="0"/>
                    <a:pt x="3155259" y="55880"/>
                    <a:pt x="3155259" y="124460"/>
                  </a:cubicBezTo>
                  <a:lnTo>
                    <a:pt x="3155259" y="4421743"/>
                  </a:lnTo>
                  <a:cubicBezTo>
                    <a:pt x="3155259" y="4490322"/>
                    <a:pt x="3099379" y="4546202"/>
                    <a:pt x="3030799" y="4546202"/>
                  </a:cubicBezTo>
                  <a:close/>
                </a:path>
              </a:pathLst>
            </a:custGeom>
            <a:solidFill>
              <a:srgbClr val="C5E6D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80418">
            <a:off x="-755496" y="-40479"/>
            <a:ext cx="3568393" cy="3122949"/>
          </a:xfrm>
          <a:custGeom>
            <a:avLst/>
            <a:gdLst/>
            <a:ahLst/>
            <a:cxnLst/>
            <a:rect r="r" b="b" t="t" l="l"/>
            <a:pathLst>
              <a:path h="3122949" w="3568393">
                <a:moveTo>
                  <a:pt x="0" y="0"/>
                </a:moveTo>
                <a:lnTo>
                  <a:pt x="3568392" y="0"/>
                </a:lnTo>
                <a:lnTo>
                  <a:pt x="3568392" y="3122949"/>
                </a:lnTo>
                <a:lnTo>
                  <a:pt x="0" y="3122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0461" y="4806476"/>
            <a:ext cx="3514793" cy="3476449"/>
          </a:xfrm>
          <a:custGeom>
            <a:avLst/>
            <a:gdLst/>
            <a:ahLst/>
            <a:cxnLst/>
            <a:rect r="r" b="b" t="t" l="l"/>
            <a:pathLst>
              <a:path h="3476449" w="3514793">
                <a:moveTo>
                  <a:pt x="0" y="0"/>
                </a:moveTo>
                <a:lnTo>
                  <a:pt x="3514793" y="0"/>
                </a:lnTo>
                <a:lnTo>
                  <a:pt x="3514793" y="3476449"/>
                </a:lnTo>
                <a:lnTo>
                  <a:pt x="0" y="34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63319" y="944733"/>
            <a:ext cx="11502851" cy="153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9"/>
              </a:lnSpc>
              <a:spcBef>
                <a:spcPct val="0"/>
              </a:spcBef>
            </a:pPr>
            <a:r>
              <a:rPr lang="en-US" sz="84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EDA Interesting Findings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18477" y="3264022"/>
            <a:ext cx="4160285" cy="5994278"/>
            <a:chOff x="0" y="0"/>
            <a:chExt cx="5547047" cy="799237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547047" cy="7992370"/>
              <a:chOff x="0" y="0"/>
              <a:chExt cx="3155259" cy="45462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155259" cy="4546202"/>
              </a:xfrm>
              <a:custGeom>
                <a:avLst/>
                <a:gdLst/>
                <a:ahLst/>
                <a:cxnLst/>
                <a:rect r="r" b="b" t="t" l="l"/>
                <a:pathLst>
                  <a:path h="4546202" w="3155259">
                    <a:moveTo>
                      <a:pt x="3030799" y="4546202"/>
                    </a:moveTo>
                    <a:lnTo>
                      <a:pt x="124460" y="4546202"/>
                    </a:lnTo>
                    <a:cubicBezTo>
                      <a:pt x="55880" y="4546202"/>
                      <a:pt x="0" y="4490322"/>
                      <a:pt x="0" y="44217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30799" y="0"/>
                    </a:lnTo>
                    <a:cubicBezTo>
                      <a:pt x="3099379" y="0"/>
                      <a:pt x="3155259" y="55880"/>
                      <a:pt x="3155259" y="124460"/>
                    </a:cubicBezTo>
                    <a:lnTo>
                      <a:pt x="3155259" y="4421743"/>
                    </a:lnTo>
                    <a:cubicBezTo>
                      <a:pt x="3155259" y="4490322"/>
                      <a:pt x="3099379" y="4546202"/>
                      <a:pt x="3030799" y="4546202"/>
                    </a:cubicBezTo>
                    <a:close/>
                  </a:path>
                </a:pathLst>
              </a:custGeom>
              <a:solidFill>
                <a:srgbClr val="C5E6D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30544" y="583060"/>
              <a:ext cx="5285959" cy="681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b="true">
                  <a:solidFill>
                    <a:srgbClr val="174076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Genre</a:t>
              </a:r>
            </a:p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</a:p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Genre combinations have a significant effect on the average movie ratings.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225623" y="3698936"/>
            <a:ext cx="3964469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 b="true">
                <a:solidFill>
                  <a:srgbClr val="17407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Unbalance</a:t>
            </a:r>
          </a:p>
          <a:p>
            <a:pPr algn="ctr">
              <a:lnSpc>
                <a:spcPts val="5039"/>
              </a:lnSpc>
            </a:pPr>
          </a:p>
          <a:p>
            <a:pPr algn="ctr">
              <a:lnSpc>
                <a:spcPts val="5039"/>
              </a:lnSpc>
            </a:pPr>
            <a:r>
              <a:rPr lang="en-US" sz="4199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  <a:p>
            <a:pPr algn="ctr">
              <a:lnSpc>
                <a:spcPts val="5039"/>
              </a:lnSpc>
            </a:pP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3264022"/>
            <a:ext cx="4160285" cy="5994278"/>
            <a:chOff x="0" y="0"/>
            <a:chExt cx="5547047" cy="799237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547047" cy="7992370"/>
              <a:chOff x="0" y="0"/>
              <a:chExt cx="3155259" cy="454620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55259" cy="4546202"/>
              </a:xfrm>
              <a:custGeom>
                <a:avLst/>
                <a:gdLst/>
                <a:ahLst/>
                <a:cxnLst/>
                <a:rect r="r" b="b" t="t" l="l"/>
                <a:pathLst>
                  <a:path h="4546202" w="3155259">
                    <a:moveTo>
                      <a:pt x="3030799" y="4546202"/>
                    </a:moveTo>
                    <a:lnTo>
                      <a:pt x="124460" y="4546202"/>
                    </a:lnTo>
                    <a:cubicBezTo>
                      <a:pt x="55880" y="4546202"/>
                      <a:pt x="0" y="4490322"/>
                      <a:pt x="0" y="44217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30799" y="0"/>
                    </a:lnTo>
                    <a:cubicBezTo>
                      <a:pt x="3099379" y="0"/>
                      <a:pt x="3155259" y="55880"/>
                      <a:pt x="3155259" y="124460"/>
                    </a:cubicBezTo>
                    <a:lnTo>
                      <a:pt x="3155259" y="4421743"/>
                    </a:lnTo>
                    <a:cubicBezTo>
                      <a:pt x="3155259" y="4490322"/>
                      <a:pt x="3099379" y="4546202"/>
                      <a:pt x="3030799" y="4546202"/>
                    </a:cubicBezTo>
                    <a:close/>
                  </a:path>
                </a:pathLst>
              </a:custGeom>
              <a:solidFill>
                <a:srgbClr val="C5E6D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425" y="583060"/>
              <a:ext cx="5544622" cy="511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4199" strike="noStrike" u="none">
                  <a:solidFill>
                    <a:srgbClr val="174076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Constant ratings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sz="4199" strike="noStrike" u="none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100+ users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sz="4199" strike="noStrike" u="none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09238" y="3264022"/>
            <a:ext cx="4160285" cy="5994278"/>
            <a:chOff x="0" y="0"/>
            <a:chExt cx="5547047" cy="799237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547047" cy="7992370"/>
              <a:chOff x="0" y="0"/>
              <a:chExt cx="3155259" cy="454620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155259" cy="4546202"/>
              </a:xfrm>
              <a:custGeom>
                <a:avLst/>
                <a:gdLst/>
                <a:ahLst/>
                <a:cxnLst/>
                <a:rect r="r" b="b" t="t" l="l"/>
                <a:pathLst>
                  <a:path h="4546202" w="3155259">
                    <a:moveTo>
                      <a:pt x="3030799" y="4546202"/>
                    </a:moveTo>
                    <a:lnTo>
                      <a:pt x="124460" y="4546202"/>
                    </a:lnTo>
                    <a:cubicBezTo>
                      <a:pt x="55880" y="4546202"/>
                      <a:pt x="0" y="4490322"/>
                      <a:pt x="0" y="44217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30799" y="0"/>
                    </a:lnTo>
                    <a:cubicBezTo>
                      <a:pt x="3099379" y="0"/>
                      <a:pt x="3155259" y="55880"/>
                      <a:pt x="3155259" y="124460"/>
                    </a:cubicBezTo>
                    <a:lnTo>
                      <a:pt x="3155259" y="4421743"/>
                    </a:lnTo>
                    <a:cubicBezTo>
                      <a:pt x="3155259" y="4490322"/>
                      <a:pt x="3099379" y="4546202"/>
                      <a:pt x="3030799" y="4546202"/>
                    </a:cubicBezTo>
                    <a:close/>
                  </a:path>
                </a:pathLst>
              </a:custGeom>
              <a:solidFill>
                <a:srgbClr val="C5E6D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25" y="431498"/>
              <a:ext cx="5544622" cy="596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b="true" sz="4199" strike="noStrike" u="none">
                  <a:solidFill>
                    <a:srgbClr val="174076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Constant ratings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sz="4199" strike="noStrike" u="none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10,000 ratings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  <a:r>
                <a:rPr lang="en-US" sz="4199" strike="noStrike" u="none">
                  <a:solidFill>
                    <a:srgbClr val="174076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</a:p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79789" y="4798188"/>
            <a:ext cx="7853613" cy="184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99"/>
              </a:lnSpc>
            </a:pPr>
            <a:r>
              <a:rPr lang="en-US" sz="12999">
                <a:solidFill>
                  <a:srgbClr val="174076"/>
                </a:solidFill>
                <a:latin typeface="Starzy 3"/>
                <a:ea typeface="Starzy 3"/>
                <a:cs typeface="Starzy 3"/>
                <a:sym typeface="Starzy 3"/>
              </a:rPr>
              <a:t>Pre-Training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263" y="1510033"/>
            <a:ext cx="6013781" cy="5926308"/>
          </a:xfrm>
          <a:custGeom>
            <a:avLst/>
            <a:gdLst/>
            <a:ahLst/>
            <a:cxnLst/>
            <a:rect r="r" b="b" t="t" l="l"/>
            <a:pathLst>
              <a:path h="5926308" w="6013781">
                <a:moveTo>
                  <a:pt x="0" y="0"/>
                </a:moveTo>
                <a:lnTo>
                  <a:pt x="6013781" y="0"/>
                </a:lnTo>
                <a:lnTo>
                  <a:pt x="6013781" y="5926308"/>
                </a:lnTo>
                <a:lnTo>
                  <a:pt x="0" y="592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16225" y="10079593"/>
            <a:ext cx="19120450" cy="9073522"/>
          </a:xfrm>
          <a:custGeom>
            <a:avLst/>
            <a:gdLst/>
            <a:ahLst/>
            <a:cxnLst/>
            <a:rect r="r" b="b" t="t" l="l"/>
            <a:pathLst>
              <a:path h="9073522" w="19120450">
                <a:moveTo>
                  <a:pt x="19120450" y="0"/>
                </a:moveTo>
                <a:lnTo>
                  <a:pt x="0" y="0"/>
                </a:lnTo>
                <a:lnTo>
                  <a:pt x="0" y="9073523"/>
                </a:lnTo>
                <a:lnTo>
                  <a:pt x="19120450" y="9073523"/>
                </a:lnTo>
                <a:lnTo>
                  <a:pt x="19120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2597" y="5454272"/>
            <a:ext cx="14434949" cy="1880315"/>
            <a:chOff x="0" y="0"/>
            <a:chExt cx="11021551" cy="14356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21551" cy="1435681"/>
            </a:xfrm>
            <a:custGeom>
              <a:avLst/>
              <a:gdLst/>
              <a:ahLst/>
              <a:cxnLst/>
              <a:rect r="r" b="b" t="t" l="l"/>
              <a:pathLst>
                <a:path h="1435681" w="11021551">
                  <a:moveTo>
                    <a:pt x="10897091" y="1435681"/>
                  </a:moveTo>
                  <a:lnTo>
                    <a:pt x="124460" y="1435681"/>
                  </a:lnTo>
                  <a:cubicBezTo>
                    <a:pt x="55880" y="1435681"/>
                    <a:pt x="0" y="1379801"/>
                    <a:pt x="0" y="1311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97091" y="0"/>
                  </a:lnTo>
                  <a:cubicBezTo>
                    <a:pt x="10965671" y="0"/>
                    <a:pt x="11021551" y="55880"/>
                    <a:pt x="11021551" y="124460"/>
                  </a:cubicBezTo>
                  <a:lnTo>
                    <a:pt x="11021551" y="1311221"/>
                  </a:lnTo>
                  <a:cubicBezTo>
                    <a:pt x="11021551" y="1379801"/>
                    <a:pt x="10965671" y="1435681"/>
                    <a:pt x="10897091" y="1435681"/>
                  </a:cubicBezTo>
                  <a:close/>
                </a:path>
              </a:pathLst>
            </a:custGeom>
            <a:solidFill>
              <a:srgbClr val="FFF7E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12857" y="5271972"/>
            <a:ext cx="3228882" cy="3207124"/>
          </a:xfrm>
          <a:custGeom>
            <a:avLst/>
            <a:gdLst/>
            <a:ahLst/>
            <a:cxnLst/>
            <a:rect r="r" b="b" t="t" l="l"/>
            <a:pathLst>
              <a:path h="3207124" w="3228882">
                <a:moveTo>
                  <a:pt x="0" y="0"/>
                </a:moveTo>
                <a:lnTo>
                  <a:pt x="3228881" y="0"/>
                </a:lnTo>
                <a:lnTo>
                  <a:pt x="3228881" y="3207124"/>
                </a:lnTo>
                <a:lnTo>
                  <a:pt x="0" y="3207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0454" y="1639420"/>
            <a:ext cx="14347092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enhance the performance of our recommendation system, we explored multiple approaches for</a:t>
            </a:r>
            <a:r>
              <a:rPr lang="en-US" sz="60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52092" y="5779976"/>
            <a:ext cx="13383815" cy="109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4"/>
              </a:lnSpc>
            </a:pPr>
            <a:r>
              <a:rPr lang="en-US" sz="6367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pretraining user &amp; item embeddings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502" y="2897636"/>
            <a:ext cx="12411614" cy="2623019"/>
            <a:chOff x="0" y="0"/>
            <a:chExt cx="16548819" cy="3497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84031"/>
              <a:ext cx="1069947" cy="1069947"/>
            </a:xfrm>
            <a:custGeom>
              <a:avLst/>
              <a:gdLst/>
              <a:ahLst/>
              <a:cxnLst/>
              <a:rect r="r" b="b" t="t" l="l"/>
              <a:pathLst>
                <a:path h="1069947" w="1069947">
                  <a:moveTo>
                    <a:pt x="0" y="0"/>
                  </a:moveTo>
                  <a:lnTo>
                    <a:pt x="1069947" y="0"/>
                  </a:lnTo>
                  <a:lnTo>
                    <a:pt x="1069947" y="1069947"/>
                  </a:lnTo>
                  <a:lnTo>
                    <a:pt x="0" y="106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53757" y="-114300"/>
              <a:ext cx="15195062" cy="3611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</a:p>
            <a:p>
              <a:pPr algn="l">
                <a:lnSpc>
                  <a:spcPts val="5950"/>
                </a:lnSpc>
              </a:pP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Treating </a:t>
              </a:r>
              <a:r>
                <a:rPr lang="en-US" sz="3500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rated &amp; watched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movies as </a:t>
              </a:r>
              <a:r>
                <a:rPr lang="en-US" sz="3500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positive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interactions, while considering all other movies as </a:t>
              </a:r>
              <a:r>
                <a:rPr lang="en-US" sz="3500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negative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interactions.</a:t>
              </a:r>
            </a:p>
            <a:p>
              <a:pPr algn="l">
                <a:lnSpc>
                  <a:spcPts val="485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01157" y="6134770"/>
            <a:ext cx="11444296" cy="24116332"/>
            <a:chOff x="0" y="0"/>
            <a:chExt cx="15259061" cy="32155109"/>
          </a:xfrm>
        </p:grpSpPr>
        <p:sp>
          <p:nvSpPr>
            <p:cNvPr name="Freeform 6" id="6"/>
            <p:cNvSpPr/>
            <p:nvPr/>
          </p:nvSpPr>
          <p:spPr>
            <a:xfrm flipH="true" flipV="false" rot="5400000">
              <a:off x="-8448024" y="8448024"/>
              <a:ext cx="32155109" cy="15259061"/>
            </a:xfrm>
            <a:custGeom>
              <a:avLst/>
              <a:gdLst/>
              <a:ahLst/>
              <a:cxnLst/>
              <a:rect r="r" b="b" t="t" l="l"/>
              <a:pathLst>
                <a:path h="15259061" w="32155109">
                  <a:moveTo>
                    <a:pt x="32155109" y="0"/>
                  </a:moveTo>
                  <a:lnTo>
                    <a:pt x="0" y="0"/>
                  </a:lnTo>
                  <a:lnTo>
                    <a:pt x="0" y="15259061"/>
                  </a:lnTo>
                  <a:lnTo>
                    <a:pt x="32155109" y="15259061"/>
                  </a:lnTo>
                  <a:lnTo>
                    <a:pt x="32155109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760900" y="1745541"/>
              <a:ext cx="8195427" cy="2773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49"/>
                </a:lnSpc>
              </a:pPr>
              <a:r>
                <a:rPr lang="en-US" sz="409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The second method outperformed the first. </a:t>
              </a:r>
            </a:p>
            <a:p>
              <a:pPr algn="l">
                <a:lnSpc>
                  <a:spcPts val="464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997179" y="263525"/>
              <a:ext cx="8667985" cy="815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0"/>
                </a:lnSpc>
              </a:pPr>
              <a:r>
                <a:rPr lang="en-US" b="true" sz="350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Results: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506305" y="0"/>
            <a:ext cx="6433998" cy="6485248"/>
          </a:xfrm>
          <a:custGeom>
            <a:avLst/>
            <a:gdLst/>
            <a:ahLst/>
            <a:cxnLst/>
            <a:rect r="r" b="b" t="t" l="l"/>
            <a:pathLst>
              <a:path h="6485248" w="6433998">
                <a:moveTo>
                  <a:pt x="0" y="0"/>
                </a:moveTo>
                <a:lnTo>
                  <a:pt x="6433998" y="0"/>
                </a:lnTo>
                <a:lnTo>
                  <a:pt x="6433998" y="6485248"/>
                </a:lnTo>
                <a:lnTo>
                  <a:pt x="0" y="6485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188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8502" y="6650283"/>
            <a:ext cx="10561588" cy="1282700"/>
            <a:chOff x="0" y="0"/>
            <a:chExt cx="14082117" cy="17102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20160"/>
              <a:ext cx="1069947" cy="1069947"/>
            </a:xfrm>
            <a:custGeom>
              <a:avLst/>
              <a:gdLst/>
              <a:ahLst/>
              <a:cxnLst/>
              <a:rect r="r" b="b" t="t" l="l"/>
              <a:pathLst>
                <a:path h="1069947" w="1069947">
                  <a:moveTo>
                    <a:pt x="0" y="0"/>
                  </a:moveTo>
                  <a:lnTo>
                    <a:pt x="1069947" y="0"/>
                  </a:lnTo>
                  <a:lnTo>
                    <a:pt x="1069947" y="1069947"/>
                  </a:lnTo>
                  <a:lnTo>
                    <a:pt x="0" y="106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53757" y="-171450"/>
              <a:ext cx="12728360" cy="1881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50"/>
                </a:lnSpc>
              </a:pP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Treat </a:t>
              </a:r>
              <a:r>
                <a:rPr lang="en-US" sz="3500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only rated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movies as </a:t>
              </a:r>
              <a:r>
                <a:rPr lang="en-US" sz="3500" b="true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positive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, </a:t>
              </a:r>
            </a:p>
            <a:p>
              <a:pPr algn="l" marL="0" indent="0" lvl="0">
                <a:lnSpc>
                  <a:spcPts val="5950"/>
                </a:lnSpc>
              </a:pP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while all others are </a:t>
              </a:r>
              <a:r>
                <a:rPr lang="en-US" b="true" sz="3500">
                  <a:solidFill>
                    <a:srgbClr val="012F3D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negative</a:t>
              </a:r>
              <a:r>
                <a:rPr lang="en-US" sz="3500">
                  <a:solidFill>
                    <a:srgbClr val="012F3D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481012"/>
            <a:ext cx="1196391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Learning User Interactions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57917"/>
            <a:ext cx="9553724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ED6B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 explored two methods to define interactions: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DAGdetA4SY4</dc:identifier>
  <dcterms:modified xsi:type="dcterms:W3CDTF">2011-08-01T06:04:30Z</dcterms:modified>
  <cp:revision>1</cp:revision>
  <dc:title>English Media Documentary Film Conventions Presentation in White Red Illustrative Style</dc:title>
</cp:coreProperties>
</file>